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57" r:id="rId5"/>
    <p:sldId id="258" r:id="rId6"/>
    <p:sldId id="259" r:id="rId7"/>
    <p:sldId id="262" r:id="rId8"/>
    <p:sldId id="260" r:id="rId9"/>
    <p:sldId id="261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CDC-3C9B-4CFF-8142-3F2D8946DB06}" type="datetimeFigureOut">
              <a:rPr lang="hu-HU" smtClean="0"/>
              <a:t>2021. 10. 08.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10C6-08E4-43A5-9C6B-0EF112F2B5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90535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CDC-3C9B-4CFF-8142-3F2D8946DB06}" type="datetimeFigureOut">
              <a:rPr lang="hu-HU" smtClean="0"/>
              <a:t>2021. 10. 08.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10C6-08E4-43A5-9C6B-0EF112F2B5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1542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CDC-3C9B-4CFF-8142-3F2D8946DB06}" type="datetimeFigureOut">
              <a:rPr lang="hu-HU" smtClean="0"/>
              <a:t>2021. 10. 08.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10C6-08E4-43A5-9C6B-0EF112F2B5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052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0CFC5-A4C9-480A-97FE-C9BC8E8562AA}" type="datetimeFigureOut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08.10.2021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1C793-98E3-495B-9672-067CE639A858}" type="slidenum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425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C91F5-88F1-498B-98B0-33580F5D17AB}" type="datetimeFigureOut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08.10.2021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F19DD-6D52-414A-9CB7-686864324ACE}" type="slidenum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26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2B497-C530-4145-B36B-415393B001BB}" type="datetimeFigureOut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08.10.2021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29995-B5DA-463E-B02C-31BDF6126196}" type="slidenum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280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57849-8807-40B4-BDCB-128F16F45728}" type="datetimeFigureOut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08.10.2021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9EB96-7F3E-44F8-841A-AB43F713EF08}" type="slidenum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7093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CF960-B47C-4AB3-8AB2-1009B6BBED4D}" type="datetimeFigureOut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08.10.2021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B1DB6-151B-4F3E-986C-61DFC0E2B2EB}" type="slidenum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3007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CCA3D-57EA-42CD-880B-2DD47E6D1ED9}" type="datetimeFigureOut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08.10.2021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DFCC2-E9FF-4FFD-BCA4-BE7BFC7D311B}" type="slidenum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50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AE327-2620-4DF5-A6D7-91057097691D}" type="datetimeFigureOut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08.10.2021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F017F-78BC-4CB5-9FA9-5F8380827305}" type="slidenum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9765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50DC0-2DA2-4C51-B9B6-2EE293339C7D}" type="datetimeFigureOut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08.10.2021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CE196-BBC8-45D4-8DE1-A9EA242423AF}" type="slidenum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746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CDC-3C9B-4CFF-8142-3F2D8946DB06}" type="datetimeFigureOut">
              <a:rPr lang="hu-HU" smtClean="0"/>
              <a:t>2021. 10. 08.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10C6-08E4-43A5-9C6B-0EF112F2B5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82359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F4EE5-CBB1-49AE-80E3-B60AC9F7430F}" type="datetimeFigureOut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08.10.2021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069B2-B4A8-40BC-A27E-B7CD03B46B75}" type="slidenum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1424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B220A-AA96-4F81-B8E1-177C86E6B3A0}" type="datetimeFigureOut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08.10.2021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93BD8-50B4-4417-B872-D4782E651D9B}" type="slidenum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161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CCCFF-CF5E-4883-9012-5F6CAF3D7CDE}" type="datetimeFigureOut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08.10.2021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7AC9A-A49A-404D-B505-5ABC40731CAA}" type="slidenum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3379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1B58122-A415-461B-BEEB-96CEC405AC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/>
            </a:lvl1pPr>
          </a:lstStyle>
          <a:p>
            <a:r>
              <a:rPr lang="hu-HU" dirty="0"/>
              <a:t>Minta cím </a:t>
            </a:r>
            <a:br>
              <a:rPr lang="hu-HU" dirty="0"/>
            </a:br>
            <a:r>
              <a:rPr lang="hu-HU" dirty="0"/>
              <a:t>(</a:t>
            </a:r>
            <a:r>
              <a:rPr lang="hu-HU" dirty="0" err="1"/>
              <a:t>Arial</a:t>
            </a:r>
            <a:r>
              <a:rPr lang="hu-HU" dirty="0"/>
              <a:t> </a:t>
            </a:r>
            <a:r>
              <a:rPr lang="hu-HU" dirty="0" err="1"/>
              <a:t>BLack</a:t>
            </a:r>
            <a:r>
              <a:rPr lang="hu-HU" dirty="0"/>
              <a:t> 40 </a:t>
            </a:r>
            <a:r>
              <a:rPr lang="hu-HU" dirty="0" err="1"/>
              <a:t>pt</a:t>
            </a:r>
            <a:r>
              <a:rPr lang="hu-HU" dirty="0"/>
              <a:t>)</a:t>
            </a:r>
            <a:br>
              <a:rPr lang="hu-HU" dirty="0"/>
            </a:br>
            <a:r>
              <a:rPr lang="hu-HU" dirty="0"/>
              <a:t>3 SOROS IS LEHET</a:t>
            </a:r>
          </a:p>
        </p:txBody>
      </p:sp>
      <p:sp>
        <p:nvSpPr>
          <p:cNvPr id="4" name="Szöveg helye 5">
            <a:extLst>
              <a:ext uri="{FF2B5EF4-FFF2-40B4-BE49-F238E27FC236}">
                <a16:creationId xmlns:a16="http://schemas.microsoft.com/office/drawing/2014/main" id="{DFDC1BDF-61FA-468C-BA8D-5D9849E09E1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5937" y="3228710"/>
            <a:ext cx="7377489" cy="725026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cap="all" baseline="0"/>
            </a:lvl2pPr>
            <a:lvl3pPr>
              <a:defRPr cap="all" baseline="0"/>
            </a:lvl3pPr>
            <a:lvl4pPr>
              <a:defRPr cap="all" baseline="0"/>
            </a:lvl4pPr>
            <a:lvl5pPr>
              <a:defRPr cap="all" baseline="0"/>
            </a:lvl5pPr>
          </a:lstStyle>
          <a:p>
            <a:pPr lvl="0"/>
            <a:r>
              <a:rPr lang="hu-HU" dirty="0"/>
              <a:t>Minta alcím – dátum szerkesztése</a:t>
            </a:r>
            <a:br>
              <a:rPr lang="hu-HU" dirty="0"/>
            </a:br>
            <a:r>
              <a:rPr lang="hu-HU" dirty="0"/>
              <a:t>2 sor maximum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7A3E27-5B13-45E2-8D74-8569520E5B9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 dirty="0">
                <a:solidFill>
                  <a:srgbClr val="1C2B39">
                    <a:tint val="75000"/>
                  </a:srgbClr>
                </a:solidFill>
              </a:rPr>
              <a:t>A prezentáció címe, tárgya | dr. Minta-Kovács István János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6BA8A3-C47D-40C9-95B3-0F7C96BD10E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anchor="t"/>
          <a:lstStyle>
            <a:lvl1pPr>
              <a:defRPr/>
            </a:lvl1pPr>
          </a:lstStyle>
          <a:p>
            <a:fld id="{0DBD4B9B-A4CD-4407-98B0-945CF13A15A0}" type="slidenum">
              <a:rPr lang="hu-HU" smtClean="0">
                <a:solidFill>
                  <a:srgbClr val="1C2B39">
                    <a:tint val="75000"/>
                  </a:srgbClr>
                </a:solidFill>
              </a:rPr>
              <a:pPr/>
              <a:t>‹#›</a:t>
            </a:fld>
            <a:endParaRPr lang="hu-HU" dirty="0">
              <a:solidFill>
                <a:srgbClr val="1C2B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642189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émaelválasztó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2319EB8-3CF4-40B6-8100-E3B93707E8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97" y="404812"/>
            <a:ext cx="11151466" cy="1747637"/>
          </a:xfrm>
        </p:spPr>
        <p:txBody>
          <a:bodyPr anchor="ctr">
            <a:normAutofit/>
          </a:bodyPr>
          <a:lstStyle>
            <a:lvl1pPr algn="ctr">
              <a:defRPr sz="3600">
                <a:latin typeface="+mj-lt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5">
            <a:extLst>
              <a:ext uri="{FF2B5EF4-FFF2-40B4-BE49-F238E27FC236}">
                <a16:creationId xmlns:a16="http://schemas.microsoft.com/office/drawing/2014/main" id="{2DEF0370-AE4E-41A8-BD4D-292B9B173DC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9907" y="2818145"/>
            <a:ext cx="11152186" cy="92960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400" cap="all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cap="all" baseline="0"/>
            </a:lvl2pPr>
            <a:lvl3pPr>
              <a:defRPr cap="all" baseline="0"/>
            </a:lvl3pPr>
            <a:lvl4pPr>
              <a:defRPr cap="all" baseline="0"/>
            </a:lvl4pPr>
            <a:lvl5pPr>
              <a:defRPr cap="all" baseline="0"/>
            </a:lvl5pPr>
          </a:lstStyle>
          <a:p>
            <a:pPr lvl="0"/>
            <a:r>
              <a:rPr lang="hu-HU" dirty="0"/>
              <a:t>Minta alcím szerkesztése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C8326-273E-4846-9A0E-A36FDB2288D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>
                <a:solidFill>
                  <a:srgbClr val="1C2B39">
                    <a:tint val="75000"/>
                  </a:srgbClr>
                </a:solidFill>
              </a:rPr>
              <a:t>A prezentáció címe, tárgya | dr. Minta-Kovács István János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FB4323-C1E9-4D01-9B31-07B58855E11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anchor="t"/>
          <a:lstStyle>
            <a:lvl1pPr>
              <a:defRPr/>
            </a:lvl1pPr>
          </a:lstStyle>
          <a:p>
            <a:fld id="{0DBD4B9B-A4CD-4407-98B0-945CF13A15A0}" type="slidenum">
              <a:rPr lang="hu-HU" smtClean="0">
                <a:solidFill>
                  <a:srgbClr val="1C2B39">
                    <a:tint val="75000"/>
                  </a:srgbClr>
                </a:solidFill>
              </a:rPr>
              <a:pPr/>
              <a:t>‹#›</a:t>
            </a:fld>
            <a:endParaRPr lang="hu-HU" dirty="0">
              <a:solidFill>
                <a:srgbClr val="1C2B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446157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ró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2319EB8-3CF4-40B6-8100-E3B93707E8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97" y="404813"/>
            <a:ext cx="11151466" cy="1736099"/>
          </a:xfrm>
        </p:spPr>
        <p:txBody>
          <a:bodyPr anchor="ctr">
            <a:normAutofit/>
          </a:bodyPr>
          <a:lstStyle>
            <a:lvl1pPr algn="ctr">
              <a:defRPr sz="3600" b="0" i="0">
                <a:latin typeface="+mj-lt"/>
              </a:defRPr>
            </a:lvl1pPr>
          </a:lstStyle>
          <a:p>
            <a:r>
              <a:rPr lang="hu-HU" dirty="0"/>
              <a:t>Köszönjük a figyelmet!</a:t>
            </a:r>
          </a:p>
        </p:txBody>
      </p:sp>
      <p:sp>
        <p:nvSpPr>
          <p:cNvPr id="3" name="Szöveg helye 5">
            <a:extLst>
              <a:ext uri="{FF2B5EF4-FFF2-40B4-BE49-F238E27FC236}">
                <a16:creationId xmlns:a16="http://schemas.microsoft.com/office/drawing/2014/main" id="{2DEF0370-AE4E-41A8-BD4D-292B9B173DC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23877" y="2935021"/>
            <a:ext cx="11152186" cy="5208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400" cap="none" baseline="0">
                <a:solidFill>
                  <a:schemeClr val="accent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cap="all" baseline="0"/>
            </a:lvl2pPr>
            <a:lvl3pPr>
              <a:defRPr cap="all" baseline="0"/>
            </a:lvl3pPr>
            <a:lvl4pPr>
              <a:defRPr cap="all" baseline="0"/>
            </a:lvl4pPr>
            <a:lvl5pPr>
              <a:defRPr cap="all" baseline="0"/>
            </a:lvl5pPr>
          </a:lstStyle>
          <a:p>
            <a:pPr lvl="0"/>
            <a:r>
              <a:rPr lang="hu-HU" dirty="0"/>
              <a:t>Előadó neve – (elérhetősége)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AB8DE7-D989-4E56-AC6C-0FED1508DF6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dirty="0">
                <a:solidFill>
                  <a:srgbClr val="1C2B39">
                    <a:tint val="75000"/>
                  </a:srgbClr>
                </a:solidFill>
              </a:rPr>
              <a:t>A prezentáció címe, tárgya | dr. Minta-Kovács István János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EC98CD-E867-4C79-AA21-B83A30C8C611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 anchor="t"/>
          <a:lstStyle>
            <a:lvl1pPr>
              <a:defRPr/>
            </a:lvl1pPr>
          </a:lstStyle>
          <a:p>
            <a:fld id="{0DBD4B9B-A4CD-4407-98B0-945CF13A15A0}" type="slidenum">
              <a:rPr lang="hu-HU" smtClean="0">
                <a:solidFill>
                  <a:srgbClr val="1C2B39">
                    <a:tint val="75000"/>
                  </a:srgbClr>
                </a:solidFill>
              </a:rPr>
              <a:pPr/>
              <a:t>‹#›</a:t>
            </a:fld>
            <a:endParaRPr lang="hu-HU" dirty="0">
              <a:solidFill>
                <a:srgbClr val="1C2B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5443092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rtalomjegyzé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>
            <a:extLst>
              <a:ext uri="{FF2B5EF4-FFF2-40B4-BE49-F238E27FC236}">
                <a16:creationId xmlns:a16="http://schemas.microsoft.com/office/drawing/2014/main" id="{5B29094A-485A-4863-B8BC-3165A04D13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596" y="417688"/>
            <a:ext cx="9502488" cy="461453"/>
          </a:xfrm>
        </p:spPr>
        <p:txBody>
          <a:bodyPr>
            <a:noAutofit/>
          </a:bodyPr>
          <a:lstStyle>
            <a:lvl1pPr algn="l">
              <a:defRPr sz="3200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hu-HU" dirty="0"/>
              <a:t>Tartalomjegyzék</a:t>
            </a:r>
          </a:p>
        </p:txBody>
      </p:sp>
      <p:sp>
        <p:nvSpPr>
          <p:cNvPr id="5" name="Szöveg helye 6">
            <a:extLst>
              <a:ext uri="{FF2B5EF4-FFF2-40B4-BE49-F238E27FC236}">
                <a16:creationId xmlns:a16="http://schemas.microsoft.com/office/drawing/2014/main" id="{9490BB0F-9756-40D7-936D-06D3FEA9F45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4596" y="1449387"/>
            <a:ext cx="11151465" cy="4500563"/>
          </a:xfrm>
          <a:prstGeom prst="rect">
            <a:avLst/>
          </a:prstGeom>
        </p:spPr>
        <p:txBody>
          <a:bodyPr numCol="2" spcCol="360000"/>
          <a:lstStyle>
            <a:lvl1pPr marL="360363" marR="0" indent="-360363" algn="l" defTabSz="896938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Tx/>
              <a:buFont typeface="+mj-lt"/>
              <a:buAutoNum type="romanUcPeriod"/>
              <a:tabLst>
                <a:tab pos="538163" algn="l"/>
              </a:tabLst>
              <a:defRPr sz="1800" b="0" cap="all" baseline="0">
                <a:solidFill>
                  <a:schemeClr val="accent4"/>
                </a:solidFill>
                <a:latin typeface="Arial" panose="020B0604020202020204" pitchFamily="34" charset="0"/>
                <a:cs typeface="Montserrat Bold" panose="00000800000000000000" pitchFamily="2" charset="-18"/>
              </a:defRPr>
            </a:lvl1pPr>
            <a:lvl2pPr marL="719138" indent="-265113" defTabSz="896938">
              <a:buClr>
                <a:schemeClr val="accent1"/>
              </a:buClr>
              <a:buFont typeface="+mj-lt"/>
              <a:buAutoNum type="arabicPeriod"/>
              <a:tabLst>
                <a:tab pos="538163" algn="l"/>
              </a:tabLst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076325" indent="-285750">
              <a:defRPr/>
            </a:lvl3pPr>
            <a:lvl4pPr marL="1522413" indent="-285750">
              <a:defRPr/>
            </a:lvl4pPr>
            <a:lvl5pPr marL="1973263" indent="-285750">
              <a:tabLst>
                <a:tab pos="1973263" algn="l"/>
              </a:tabLst>
              <a:defRPr/>
            </a:lvl5pPr>
          </a:lstStyle>
          <a:p>
            <a:pPr lvl="0"/>
            <a:r>
              <a:rPr lang="hu-HU" dirty="0"/>
              <a:t>Első téma (elválasztó) címe</a:t>
            </a:r>
          </a:p>
          <a:p>
            <a:pPr lvl="1"/>
            <a:r>
              <a:rPr lang="hu-HU" dirty="0"/>
              <a:t>Első cím</a:t>
            </a:r>
          </a:p>
          <a:p>
            <a:pPr lvl="1"/>
            <a:r>
              <a:rPr lang="hu-HU" dirty="0"/>
              <a:t>Második cím</a:t>
            </a:r>
          </a:p>
          <a:p>
            <a:pPr lvl="1"/>
            <a:r>
              <a:rPr lang="hu-HU" dirty="0"/>
              <a:t>Harmadik cím</a:t>
            </a:r>
          </a:p>
          <a:p>
            <a:pPr lvl="1"/>
            <a:endParaRPr lang="hu-HU" dirty="0"/>
          </a:p>
          <a:p>
            <a:pPr lvl="0"/>
            <a:r>
              <a:rPr lang="hu-HU" dirty="0"/>
              <a:t>Második téma (elválasztó) címe…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CABB0B1-3890-43B0-8277-A45801F3B5E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pPr algn="l"/>
            <a:r>
              <a:rPr lang="hu-HU" dirty="0">
                <a:solidFill>
                  <a:srgbClr val="1C2B39">
                    <a:tint val="75000"/>
                  </a:srgbClr>
                </a:solidFill>
              </a:rPr>
              <a:t>A prezentáció címe, tárgya | dr. Minta-Kovács István János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BF37BDB-308A-488F-9B00-866BB23CD34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anchor="t"/>
          <a:lstStyle>
            <a:lvl1pPr>
              <a:defRPr/>
            </a:lvl1pPr>
          </a:lstStyle>
          <a:p>
            <a:fld id="{0DBD4B9B-A4CD-4407-98B0-945CF13A15A0}" type="slidenum">
              <a:rPr lang="hu-HU" smtClean="0">
                <a:solidFill>
                  <a:srgbClr val="1C2B39">
                    <a:tint val="75000"/>
                  </a:srgbClr>
                </a:solidFill>
              </a:rPr>
              <a:pPr/>
              <a:t>‹#›</a:t>
            </a:fld>
            <a:endParaRPr lang="hu-HU" dirty="0">
              <a:solidFill>
                <a:srgbClr val="1C2B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127690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Üres dia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zöveg helye 2">
            <a:extLst>
              <a:ext uri="{FF2B5EF4-FFF2-40B4-BE49-F238E27FC236}">
                <a16:creationId xmlns:a16="http://schemas.microsoft.com/office/drawing/2014/main" id="{60F98108-B8C5-4BBF-A498-D7C056D3ABD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15938" y="1205515"/>
            <a:ext cx="11160125" cy="342900"/>
          </a:xfrm>
        </p:spPr>
        <p:txBody>
          <a:bodyPr numCol="1"/>
          <a:lstStyle>
            <a:lvl1pPr marL="0" indent="0" defTabSz="914400">
              <a:buClrTx/>
              <a:buSzTx/>
              <a:buNone/>
              <a:tabLst/>
              <a:defRPr cap="none">
                <a:solidFill>
                  <a:schemeClr val="accent2"/>
                </a:solidFill>
                <a:latin typeface="+mn-lt"/>
              </a:defRPr>
            </a:lvl1pPr>
          </a:lstStyle>
          <a:p>
            <a:pPr marL="0" indent="0" defTabSz="914400">
              <a:buClrTx/>
              <a:buSzTx/>
              <a:buNone/>
              <a:tabLst/>
              <a:defRPr cap="none">
                <a:solidFill>
                  <a:schemeClr val="accent2"/>
                </a:solidFill>
              </a:defRPr>
            </a:pPr>
            <a:r>
              <a:rPr lang="hu-HU" dirty="0"/>
              <a:t>Minta alcím szerkesztése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7D81F47-3502-4509-B7EA-5F13D7B5A20C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hu-HU" dirty="0">
                <a:solidFill>
                  <a:srgbClr val="1C2B39">
                    <a:tint val="75000"/>
                  </a:srgbClr>
                </a:solidFill>
              </a:rPr>
              <a:t>A prezentáció címe, tárgya | dr. Minta-Kovács István János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7090DC-94C5-4678-ACA7-F83D2D6BAFE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 anchor="t"/>
          <a:lstStyle>
            <a:lvl1pPr>
              <a:defRPr/>
            </a:lvl1pPr>
          </a:lstStyle>
          <a:p>
            <a:fld id="{0DBD4B9B-A4CD-4407-98B0-945CF13A15A0}" type="slidenum">
              <a:rPr lang="hu-HU" smtClean="0">
                <a:solidFill>
                  <a:srgbClr val="1C2B39">
                    <a:tint val="75000"/>
                  </a:srgbClr>
                </a:solidFill>
              </a:rPr>
              <a:pPr/>
              <a:t>‹#›</a:t>
            </a:fld>
            <a:endParaRPr lang="hu-HU" dirty="0">
              <a:solidFill>
                <a:srgbClr val="1C2B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810930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 oszlopos felsorol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0A5B91F-F3B5-42BA-A38F-380C571D2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8" name="Body Level One…">
            <a:extLst>
              <a:ext uri="{FF2B5EF4-FFF2-40B4-BE49-F238E27FC236}">
                <a16:creationId xmlns:a16="http://schemas.microsoft.com/office/drawing/2014/main" id="{CA0F630D-8B55-4F06-A1FE-803B94C2CEF7}"/>
              </a:ext>
            </a:extLst>
          </p:cNvPr>
          <p:cNvSpPr txBox="1">
            <a:spLocks noGrp="1"/>
          </p:cNvSpPr>
          <p:nvPr>
            <p:ph type="body" sz="half" idx="15" hasCustomPrompt="1"/>
          </p:nvPr>
        </p:nvSpPr>
        <p:spPr>
          <a:xfrm>
            <a:off x="515936" y="2038158"/>
            <a:ext cx="3528000" cy="3838767"/>
          </a:xfrm>
          <a:prstGeom prst="rect">
            <a:avLst/>
          </a:prstGeom>
          <a:solidFill>
            <a:srgbClr val="F2F2F2"/>
          </a:solidFill>
        </p:spPr>
        <p:txBody>
          <a:bodyPr lIns="72000" tIns="72000" rIns="72000" bIns="72000" numCol="1" spcCol="38100">
            <a:normAutofit/>
          </a:bodyPr>
          <a:lstStyle>
            <a:lvl1pPr marL="285750" indent="-285750" defTabSz="914400">
              <a:buClr>
                <a:schemeClr val="accent1"/>
              </a:buClr>
              <a:buFont typeface="Wingdings" panose="05000000000000000000" pitchFamily="2" charset="2"/>
              <a:buChar char="§"/>
              <a:tabLst/>
              <a:defRPr sz="16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1pPr>
            <a:lvl2pPr marL="718457" indent="-261257" defTabSz="914400">
              <a:buClr>
                <a:schemeClr val="accent4"/>
              </a:buClr>
              <a:buFont typeface="Montserrat" panose="00000500000000000000" pitchFamily="2" charset="-18"/>
              <a:buChar char="–"/>
              <a:tabLst/>
              <a:defRPr sz="14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2pPr>
            <a:lvl3pPr marL="1175657" indent="-261257" defTabSz="914400">
              <a:buClr>
                <a:schemeClr val="accent4"/>
              </a:buClr>
              <a:tabLst/>
              <a:defRPr sz="14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3pPr>
            <a:lvl4pPr marL="1632857" indent="-261257" defTabSz="914400">
              <a:buClr>
                <a:schemeClr val="accent4"/>
              </a:buClr>
              <a:tabLst/>
              <a:defRPr sz="14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4pPr>
            <a:lvl5pPr marL="2090057" indent="-261257" defTabSz="914400">
              <a:buClr>
                <a:schemeClr val="accent4"/>
              </a:buClr>
              <a:tabLst/>
              <a:defRPr sz="14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5pPr>
          </a:lstStyle>
          <a:p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dirty="0"/>
          </a:p>
        </p:txBody>
      </p:sp>
      <p:sp>
        <p:nvSpPr>
          <p:cNvPr id="9" name="Szöveg helye 4">
            <a:extLst>
              <a:ext uri="{FF2B5EF4-FFF2-40B4-BE49-F238E27FC236}">
                <a16:creationId xmlns:a16="http://schemas.microsoft.com/office/drawing/2014/main" id="{C5623D5B-F5E9-446A-92DF-02247ECE4FA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5936" y="1628775"/>
            <a:ext cx="3528000" cy="409384"/>
          </a:xfrm>
          <a:prstGeom prst="rect">
            <a:avLst/>
          </a:prstGeom>
          <a:solidFill>
            <a:schemeClr val="accent1"/>
          </a:solidFill>
        </p:spPr>
        <p:txBody>
          <a:bodyPr lIns="0" tIns="0" rIns="0" bIns="0" numCol="1" spcCol="38100" anchor="ctr"/>
          <a:lstStyle>
            <a:lvl1pPr marL="0" indent="0" algn="ctr" defTabSz="914400">
              <a:lnSpc>
                <a:spcPct val="150000"/>
              </a:lnSpc>
              <a:buClrTx/>
              <a:buSzTx/>
              <a:buNone/>
              <a:tabLst/>
              <a:defRPr b="1" cap="all" baseline="0">
                <a:solidFill>
                  <a:srgbClr val="FFFFFF"/>
                </a:solidFill>
                <a:latin typeface="+mj-lt"/>
                <a:sym typeface="Montserrat ExtraBold"/>
              </a:defRPr>
            </a:lvl1pPr>
          </a:lstStyle>
          <a:p>
            <a:pPr marL="0" indent="0" algn="ctr" defTabSz="914400">
              <a:lnSpc>
                <a:spcPct val="150000"/>
              </a:lnSpc>
              <a:buClrTx/>
              <a:buSzTx/>
              <a:buNone/>
              <a:tabLst/>
              <a:defRPr b="1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rPr lang="hu-HU" dirty="0">
                <a:latin typeface="+mj-lt"/>
              </a:rPr>
              <a:t>1. cím</a:t>
            </a:r>
            <a:endParaRPr lang="hu-HU" dirty="0"/>
          </a:p>
        </p:txBody>
      </p:sp>
      <p:sp>
        <p:nvSpPr>
          <p:cNvPr id="10" name="Szöveg helye 4">
            <a:extLst>
              <a:ext uri="{FF2B5EF4-FFF2-40B4-BE49-F238E27FC236}">
                <a16:creationId xmlns:a16="http://schemas.microsoft.com/office/drawing/2014/main" id="{E0AADC47-92B3-4ABE-8133-FE6BF47EA68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148062" y="1628775"/>
            <a:ext cx="3528000" cy="409384"/>
          </a:xfrm>
          <a:prstGeom prst="rect">
            <a:avLst/>
          </a:prstGeom>
          <a:solidFill>
            <a:schemeClr val="accent2"/>
          </a:solidFill>
        </p:spPr>
        <p:txBody>
          <a:bodyPr lIns="0" tIns="0" rIns="0" bIns="0" numCol="1" spcCol="38100" anchor="ctr"/>
          <a:lstStyle>
            <a:lvl1pPr marL="0" indent="0" algn="ctr" defTabSz="914400">
              <a:lnSpc>
                <a:spcPct val="150000"/>
              </a:lnSpc>
              <a:buClrTx/>
              <a:buSzTx/>
              <a:buNone/>
              <a:tabLst/>
              <a:defRPr b="1" cap="all" baseline="0">
                <a:solidFill>
                  <a:srgbClr val="FFFFFF"/>
                </a:solidFill>
                <a:latin typeface="+mj-lt"/>
                <a:sym typeface="Montserrat ExtraBold"/>
              </a:defRPr>
            </a:lvl1pPr>
          </a:lstStyle>
          <a:p>
            <a:pPr marL="0" indent="0" algn="ctr" defTabSz="914400">
              <a:lnSpc>
                <a:spcPct val="150000"/>
              </a:lnSpc>
              <a:buClrTx/>
              <a:buSzTx/>
              <a:buNone/>
              <a:tabLst/>
              <a:defRPr b="1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rPr lang="hu-HU" dirty="0">
                <a:latin typeface="+mj-lt"/>
              </a:rPr>
              <a:t>3. cím</a:t>
            </a:r>
            <a:endParaRPr lang="hu-HU" dirty="0"/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53480917-D305-4095-BDFB-4D0082E55361}"/>
              </a:ext>
            </a:extLst>
          </p:cNvPr>
          <p:cNvSpPr txBox="1">
            <a:spLocks noGrp="1"/>
          </p:cNvSpPr>
          <p:nvPr>
            <p:ph type="body" sz="half" idx="18" hasCustomPrompt="1"/>
          </p:nvPr>
        </p:nvSpPr>
        <p:spPr>
          <a:xfrm>
            <a:off x="8148062" y="2038158"/>
            <a:ext cx="3528000" cy="3838767"/>
          </a:xfrm>
          <a:prstGeom prst="rect">
            <a:avLst/>
          </a:prstGeom>
          <a:solidFill>
            <a:srgbClr val="F2F2F2"/>
          </a:solidFill>
        </p:spPr>
        <p:txBody>
          <a:bodyPr lIns="72000" tIns="72000" rIns="72000" bIns="72000" numCol="1" spcCol="38100">
            <a:normAutofit/>
          </a:bodyPr>
          <a:lstStyle>
            <a:lvl1pPr marL="285750" indent="-285750" defTabSz="914400">
              <a:buClr>
                <a:schemeClr val="accent2"/>
              </a:buClr>
              <a:buFont typeface="Wingdings" panose="05000000000000000000" pitchFamily="2" charset="2"/>
              <a:buChar char="§"/>
              <a:tabLst/>
              <a:defRPr sz="16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1pPr>
            <a:lvl2pPr marL="718457" indent="-261257" defTabSz="914400">
              <a:buClr>
                <a:schemeClr val="accent4"/>
              </a:buClr>
              <a:buFont typeface="Montserrat" panose="00000500000000000000" pitchFamily="2" charset="-18"/>
              <a:buChar char="–"/>
              <a:tabLst/>
              <a:defRPr sz="14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2pPr>
            <a:lvl3pPr marL="1175657" indent="-261257" defTabSz="914400">
              <a:buClr>
                <a:schemeClr val="accent4"/>
              </a:buClr>
              <a:tabLst/>
              <a:defRPr sz="14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3pPr>
            <a:lvl4pPr marL="1632857" indent="-261257" defTabSz="914400">
              <a:buClr>
                <a:schemeClr val="accent4"/>
              </a:buClr>
              <a:tabLst/>
              <a:defRPr sz="14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4pPr>
            <a:lvl5pPr marL="2090057" indent="-261257" defTabSz="914400">
              <a:buClr>
                <a:schemeClr val="accent4"/>
              </a:buClr>
              <a:tabLst/>
              <a:defRPr sz="14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5pPr>
          </a:lstStyle>
          <a:p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dirty="0"/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D07DF4B3-8CC5-4C8C-B803-D5DB4FC4000B}"/>
              </a:ext>
            </a:extLst>
          </p:cNvPr>
          <p:cNvSpPr txBox="1">
            <a:spLocks noGrp="1"/>
          </p:cNvSpPr>
          <p:nvPr>
            <p:ph type="body" sz="half" idx="19" hasCustomPrompt="1"/>
          </p:nvPr>
        </p:nvSpPr>
        <p:spPr>
          <a:xfrm>
            <a:off x="4332000" y="2038158"/>
            <a:ext cx="3528000" cy="3838767"/>
          </a:xfrm>
          <a:prstGeom prst="rect">
            <a:avLst/>
          </a:prstGeom>
          <a:solidFill>
            <a:srgbClr val="F2F2F2"/>
          </a:solidFill>
        </p:spPr>
        <p:txBody>
          <a:bodyPr lIns="72000" tIns="72000" rIns="72000" bIns="72000" numCol="1" spcCol="38100">
            <a:normAutofit/>
          </a:bodyPr>
          <a:lstStyle>
            <a:lvl1pPr marL="285750" indent="-285750" defTabSz="914400">
              <a:buClr>
                <a:schemeClr val="accent4"/>
              </a:buClr>
              <a:buFont typeface="Wingdings" panose="05000000000000000000" pitchFamily="2" charset="2"/>
              <a:buChar char="§"/>
              <a:tabLst/>
              <a:defRPr sz="16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1pPr>
            <a:lvl2pPr marL="718457" indent="-261257" defTabSz="914400">
              <a:buClr>
                <a:schemeClr val="accent4"/>
              </a:buClr>
              <a:buFont typeface="Montserrat" panose="00000500000000000000" pitchFamily="2" charset="-18"/>
              <a:buChar char="–"/>
              <a:tabLst/>
              <a:defRPr sz="14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2pPr>
            <a:lvl3pPr marL="1175657" indent="-261257" defTabSz="914400">
              <a:buClr>
                <a:schemeClr val="accent4"/>
              </a:buClr>
              <a:tabLst/>
              <a:defRPr sz="14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3pPr>
            <a:lvl4pPr marL="1632857" indent="-261257" defTabSz="914400">
              <a:buClr>
                <a:schemeClr val="accent4"/>
              </a:buClr>
              <a:tabLst/>
              <a:defRPr sz="14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4pPr>
            <a:lvl5pPr marL="2090057" indent="-261257" defTabSz="914400">
              <a:buClr>
                <a:schemeClr val="accent4"/>
              </a:buClr>
              <a:tabLst/>
              <a:defRPr sz="1400" cap="none">
                <a:latin typeface="+mn-lt"/>
                <a:ea typeface="Arial" panose="020B0604020202020204" pitchFamily="34" charset="0"/>
                <a:cs typeface="Arial" panose="020B0604020202020204" pitchFamily="34" charset="0"/>
                <a:sym typeface="Montserrat"/>
              </a:defRPr>
            </a:lvl5pPr>
          </a:lstStyle>
          <a:p>
            <a:r>
              <a:rPr lang="hu-HU" dirty="0"/>
              <a:t>Első szint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  <a:endParaRPr dirty="0"/>
          </a:p>
        </p:txBody>
      </p:sp>
      <p:sp>
        <p:nvSpPr>
          <p:cNvPr id="13" name="Szöveg helye 4">
            <a:extLst>
              <a:ext uri="{FF2B5EF4-FFF2-40B4-BE49-F238E27FC236}">
                <a16:creationId xmlns:a16="http://schemas.microsoft.com/office/drawing/2014/main" id="{5FF38F49-03CE-4A4E-ACAB-F17D0BCB79CF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332000" y="1628775"/>
            <a:ext cx="3528000" cy="409384"/>
          </a:xfrm>
          <a:prstGeom prst="rect">
            <a:avLst/>
          </a:prstGeom>
          <a:solidFill>
            <a:schemeClr val="accent4"/>
          </a:solidFill>
        </p:spPr>
        <p:txBody>
          <a:bodyPr lIns="0" tIns="0" rIns="0" bIns="0" numCol="1" spcCol="38100" anchor="ctr"/>
          <a:lstStyle>
            <a:lvl1pPr marL="0" indent="0" algn="ctr" defTabSz="914400">
              <a:lnSpc>
                <a:spcPct val="150000"/>
              </a:lnSpc>
              <a:buClrTx/>
              <a:buSzTx/>
              <a:buNone/>
              <a:tabLst/>
              <a:defRPr b="1" cap="all" baseline="0">
                <a:solidFill>
                  <a:srgbClr val="FFFFFF"/>
                </a:solidFill>
                <a:latin typeface="+mj-lt"/>
                <a:sym typeface="Montserrat ExtraBold"/>
              </a:defRPr>
            </a:lvl1pPr>
          </a:lstStyle>
          <a:p>
            <a:pPr marL="0" indent="0" algn="ctr" defTabSz="914400">
              <a:lnSpc>
                <a:spcPct val="150000"/>
              </a:lnSpc>
              <a:buClrTx/>
              <a:buSzTx/>
              <a:buNone/>
              <a:tabLst/>
              <a:defRPr b="1">
                <a:solidFill>
                  <a:srgbClr val="FFFFFF"/>
                </a:solidFill>
                <a:latin typeface="Montserrat ExtraBold"/>
                <a:ea typeface="Montserrat ExtraBold"/>
                <a:cs typeface="Montserrat ExtraBold"/>
                <a:sym typeface="Montserrat ExtraBold"/>
              </a:defRPr>
            </a:pPr>
            <a:r>
              <a:rPr lang="hu-HU" dirty="0">
                <a:latin typeface="+mj-lt"/>
              </a:rPr>
              <a:t>2. cím</a:t>
            </a:r>
            <a:endParaRPr lang="hu-HU" dirty="0"/>
          </a:p>
        </p:txBody>
      </p:sp>
      <p:sp>
        <p:nvSpPr>
          <p:cNvPr id="15" name="Szöveg helye 2">
            <a:extLst>
              <a:ext uri="{FF2B5EF4-FFF2-40B4-BE49-F238E27FC236}">
                <a16:creationId xmlns:a16="http://schemas.microsoft.com/office/drawing/2014/main" id="{E525573C-930E-4167-924E-1602C42C08C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15938" y="1205515"/>
            <a:ext cx="11160125" cy="342900"/>
          </a:xfrm>
        </p:spPr>
        <p:txBody>
          <a:bodyPr numCol="1"/>
          <a:lstStyle>
            <a:lvl1pPr marL="0" indent="0" defTabSz="914400">
              <a:buClrTx/>
              <a:buSzTx/>
              <a:buNone/>
              <a:tabLst/>
              <a:defRPr cap="none">
                <a:solidFill>
                  <a:schemeClr val="accent2"/>
                </a:solidFill>
                <a:latin typeface="+mn-lt"/>
              </a:defRPr>
            </a:lvl1pPr>
          </a:lstStyle>
          <a:p>
            <a:pPr marL="0" indent="0" defTabSz="914400">
              <a:buClrTx/>
              <a:buSzTx/>
              <a:buNone/>
              <a:tabLst/>
              <a:defRPr cap="none">
                <a:solidFill>
                  <a:schemeClr val="accent2"/>
                </a:solidFill>
              </a:defRPr>
            </a:pPr>
            <a:r>
              <a:rPr lang="hu-HU" dirty="0"/>
              <a:t>Minta alcím szerkesztése</a:t>
            </a:r>
          </a:p>
        </p:txBody>
      </p:sp>
      <p:sp>
        <p:nvSpPr>
          <p:cNvPr id="16" name="Footer Placeholder 1">
            <a:extLst>
              <a:ext uri="{FF2B5EF4-FFF2-40B4-BE49-F238E27FC236}">
                <a16:creationId xmlns:a16="http://schemas.microsoft.com/office/drawing/2014/main" id="{2A29C1A6-B0E2-479D-AE63-20F1E5CF3292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515937" y="6106877"/>
            <a:ext cx="5000542" cy="274324"/>
          </a:xfrm>
        </p:spPr>
        <p:txBody>
          <a:bodyPr/>
          <a:lstStyle>
            <a:lvl1pPr algn="l">
              <a:defRPr/>
            </a:lvl1pPr>
          </a:lstStyle>
          <a:p>
            <a:r>
              <a:rPr lang="hu-HU" dirty="0">
                <a:solidFill>
                  <a:srgbClr val="1C2B39">
                    <a:tint val="75000"/>
                  </a:srgbClr>
                </a:solidFill>
              </a:rPr>
              <a:t>A prezentáció címe, tárgya | dr. Minta-Kovács István János</a:t>
            </a:r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C13E4977-9EF1-4C0C-9388-5343B23AA6E6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5827294" y="6106877"/>
            <a:ext cx="537411" cy="274324"/>
          </a:xfrm>
        </p:spPr>
        <p:txBody>
          <a:bodyPr anchor="t"/>
          <a:lstStyle>
            <a:lvl1pPr>
              <a:defRPr/>
            </a:lvl1pPr>
          </a:lstStyle>
          <a:p>
            <a:fld id="{0DBD4B9B-A4CD-4407-98B0-945CF13A15A0}" type="slidenum">
              <a:rPr lang="hu-HU" smtClean="0">
                <a:solidFill>
                  <a:srgbClr val="1C2B39">
                    <a:tint val="75000"/>
                  </a:srgbClr>
                </a:solidFill>
              </a:rPr>
              <a:pPr/>
              <a:t>‹#›</a:t>
            </a:fld>
            <a:endParaRPr lang="hu-HU" dirty="0">
              <a:solidFill>
                <a:srgbClr val="1C2B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632308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hangingPunct="0"/>
            <a:fld id="{B9C18A94-0590-44D3-A300-B8CD090F644A}" type="datetimeFigureOut">
              <a:rPr lang="hu-HU" kern="0">
                <a:solidFill>
                  <a:srgbClr val="000000"/>
                </a:solidFill>
                <a:latin typeface="Montserrat"/>
                <a:sym typeface="Montserrat"/>
              </a:rPr>
              <a:pPr hangingPunct="0"/>
              <a:t>2021. 10. 08.</a:t>
            </a:fld>
            <a:endParaRPr lang="hu-HU" kern="0">
              <a:solidFill>
                <a:srgbClr val="000000"/>
              </a:solidFill>
              <a:latin typeface="Montserrat"/>
              <a:sym typeface="Montserrat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srgbClr val="1C2B39">
                  <a:tint val="75000"/>
                </a:srgb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F5878-D4CD-46D1-B2DC-D168A308CEB8}" type="slidenum">
              <a:rPr lang="hu-HU" smtClean="0">
                <a:solidFill>
                  <a:srgbClr val="1C2B39">
                    <a:tint val="75000"/>
                  </a:srgbClr>
                </a:solidFill>
              </a:rPr>
              <a:pPr/>
              <a:t>‹#›</a:t>
            </a:fld>
            <a:endParaRPr lang="hu-HU">
              <a:solidFill>
                <a:srgbClr val="1C2B39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724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CDC-3C9B-4CFF-8142-3F2D8946DB06}" type="datetimeFigureOut">
              <a:rPr lang="hu-HU" smtClean="0"/>
              <a:t>2021. 10. 08.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10C6-08E4-43A5-9C6B-0EF112F2B5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393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CDC-3C9B-4CFF-8142-3F2D8946DB06}" type="datetimeFigureOut">
              <a:rPr lang="hu-HU" smtClean="0"/>
              <a:t>2021. 10. 08.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10C6-08E4-43A5-9C6B-0EF112F2B5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6459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CDC-3C9B-4CFF-8142-3F2D8946DB06}" type="datetimeFigureOut">
              <a:rPr lang="hu-HU" smtClean="0"/>
              <a:t>2021. 10. 08.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10C6-08E4-43A5-9C6B-0EF112F2B5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9521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CDC-3C9B-4CFF-8142-3F2D8946DB06}" type="datetimeFigureOut">
              <a:rPr lang="hu-HU" smtClean="0"/>
              <a:t>2021. 10. 08.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10C6-08E4-43A5-9C6B-0EF112F2B5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4951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CDC-3C9B-4CFF-8142-3F2D8946DB06}" type="datetimeFigureOut">
              <a:rPr lang="hu-HU" smtClean="0"/>
              <a:t>2021. 10. 08.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10C6-08E4-43A5-9C6B-0EF112F2B5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9739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CDC-3C9B-4CFF-8142-3F2D8946DB06}" type="datetimeFigureOut">
              <a:rPr lang="hu-HU" smtClean="0"/>
              <a:t>2021. 10. 08.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10C6-08E4-43A5-9C6B-0EF112F2B5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261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4DCDC-3C9B-4CFF-8142-3F2D8946DB06}" type="datetimeFigureOut">
              <a:rPr lang="hu-HU" smtClean="0"/>
              <a:t>2021. 10. 08.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810C6-08E4-43A5-9C6B-0EF112F2B5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144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4DCDC-3C9B-4CFF-8142-3F2D8946DB06}" type="datetimeFigureOut">
              <a:rPr lang="hu-HU" smtClean="0"/>
              <a:t>2021. 10. 08.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810C6-08E4-43A5-9C6B-0EF112F2B51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7963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Click to edit Master title style</a:t>
            </a:r>
            <a:endParaRPr lang="ru-RU" altLang="hu-HU" smtClean="0"/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 smtClean="0"/>
              <a:t>Edit Master text styles</a:t>
            </a:r>
          </a:p>
          <a:p>
            <a:pPr lvl="1"/>
            <a:r>
              <a:rPr lang="en-US" altLang="hu-HU" smtClean="0"/>
              <a:t>Second level</a:t>
            </a:r>
          </a:p>
          <a:p>
            <a:pPr lvl="2"/>
            <a:r>
              <a:rPr lang="en-US" altLang="hu-HU" smtClean="0"/>
              <a:t>Third level</a:t>
            </a:r>
          </a:p>
          <a:p>
            <a:pPr lvl="3"/>
            <a:r>
              <a:rPr lang="en-US" altLang="hu-HU" smtClean="0"/>
              <a:t>Fourth level</a:t>
            </a:r>
          </a:p>
          <a:p>
            <a:pPr lvl="4"/>
            <a:r>
              <a:rPr lang="en-US" altLang="hu-HU" smtClean="0"/>
              <a:t>Fifth level</a:t>
            </a:r>
            <a:endParaRPr lang="ru-RU" altLang="hu-H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778183-2714-44C3-8082-4F3B1501F54B}" type="datetimeFigureOut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08.10.2021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AD6BC86-6895-4537-B857-C1E73F0A62B5}" type="slidenum">
              <a:rPr lang="ru-RU">
                <a:solidFill>
                  <a:srgbClr val="414042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14042">
                  <a:tint val="75000"/>
                </a:srgbClr>
              </a:solidFill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11514138" y="273050"/>
            <a:ext cx="349250" cy="34766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150" tIns="18575" rIns="37150" bIns="18575" anchor="ctr"/>
          <a:lstStyle/>
          <a:p>
            <a:pPr algn="ctr">
              <a:defRPr/>
            </a:pPr>
            <a:endParaRPr lang="en-US" sz="644" dirty="0">
              <a:solidFill>
                <a:prstClr val="white"/>
              </a:solidFill>
              <a:latin typeface="Lato Light" charset="0"/>
            </a:endParaRPr>
          </a:p>
        </p:txBody>
      </p:sp>
      <p:sp>
        <p:nvSpPr>
          <p:cNvPr id="1032" name="Rectangle 7"/>
          <p:cNvSpPr>
            <a:spLocks noChangeArrowheads="1"/>
          </p:cNvSpPr>
          <p:nvPr userDrawn="1"/>
        </p:nvSpPr>
        <p:spPr bwMode="auto">
          <a:xfrm>
            <a:off x="11498263" y="315913"/>
            <a:ext cx="39528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fld id="{0D2FC671-F540-4FB4-A7C7-4976B1CE098C}" type="slidenum">
              <a:rPr lang="ru-RU" altLang="hu-HU" sz="1200" b="1">
                <a:solidFill>
                  <a:prstClr val="white"/>
                </a:solidFill>
              </a:rPr>
              <a:pPr algn="ctr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hu-HU" b="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8113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>
            <a:extLst>
              <a:ext uri="{FF2B5EF4-FFF2-40B4-BE49-F238E27FC236}">
                <a16:creationId xmlns:a16="http://schemas.microsoft.com/office/drawing/2014/main" id="{35E97127-9FB7-4722-AA0A-369B432B185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15938" y="404813"/>
            <a:ext cx="9479833" cy="1815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t">
            <a:normAutofit/>
          </a:bodyPr>
          <a:lstStyle/>
          <a:p>
            <a:r>
              <a:rPr lang="hu-HU" dirty="0"/>
              <a:t>Minta cím </a:t>
            </a:r>
            <a:br>
              <a:rPr lang="hu-HU" dirty="0"/>
            </a:br>
            <a:r>
              <a:rPr lang="hu-HU" dirty="0"/>
              <a:t>(</a:t>
            </a:r>
            <a:r>
              <a:rPr lang="hu-HU" dirty="0" err="1"/>
              <a:t>Arial</a:t>
            </a:r>
            <a:r>
              <a:rPr lang="hu-HU" dirty="0"/>
              <a:t> </a:t>
            </a:r>
            <a:r>
              <a:rPr lang="hu-HU" dirty="0" err="1"/>
              <a:t>BLack</a:t>
            </a:r>
            <a:r>
              <a:rPr lang="hu-HU" dirty="0"/>
              <a:t> - 40 </a:t>
            </a:r>
            <a:r>
              <a:rPr lang="hu-HU" dirty="0" err="1"/>
              <a:t>pt</a:t>
            </a:r>
            <a:r>
              <a:rPr lang="hu-HU" dirty="0"/>
              <a:t>)</a:t>
            </a:r>
            <a:br>
              <a:rPr lang="hu-HU" dirty="0"/>
            </a:br>
            <a:r>
              <a:rPr lang="hu-HU" dirty="0"/>
              <a:t>3 SOROS IS LEHET</a:t>
            </a:r>
            <a:endParaRPr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B1421F0-D7FF-444B-BA51-0CF01E463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5937" y="6106877"/>
            <a:ext cx="5000542" cy="27432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hangingPunct="0"/>
            <a:r>
              <a:rPr lang="hu-HU" kern="0" dirty="0">
                <a:solidFill>
                  <a:srgbClr val="1C2B39">
                    <a:tint val="75000"/>
                  </a:srgbClr>
                </a:solidFill>
                <a:sym typeface="Montserrat"/>
              </a:rPr>
              <a:t>A prezentáció címe, tárgya | dr. Minta-Kovács István János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494858-FE28-435B-ADD5-897D51391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27294" y="6106877"/>
            <a:ext cx="537411" cy="27432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hangingPunct="0"/>
            <a:fld id="{0DBD4B9B-A4CD-4407-98B0-945CF13A15A0}" type="slidenum">
              <a:rPr lang="hu-HU" kern="0" smtClean="0">
                <a:solidFill>
                  <a:srgbClr val="1C2B39">
                    <a:tint val="75000"/>
                  </a:srgbClr>
                </a:solidFill>
                <a:sym typeface="Montserrat"/>
              </a:rPr>
              <a:pPr hangingPunct="0"/>
              <a:t>‹#›</a:t>
            </a:fld>
            <a:endParaRPr lang="hu-HU" kern="0" dirty="0">
              <a:solidFill>
                <a:srgbClr val="1C2B39">
                  <a:tint val="75000"/>
                </a:srgbClr>
              </a:solidFill>
              <a:sym typeface="Montserra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6BF7677-0FDD-4E83-A6FE-E7B950CA29D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97898" y="6087278"/>
            <a:ext cx="2278161" cy="54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800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</p:sldLayoutIdLst>
  <p:transition spd="med"/>
  <p:hf hdr="0" dt="0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1" i="0" u="none" strike="noStrike" cap="all" spc="0" baseline="0">
          <a:ln>
            <a:noFill/>
          </a:ln>
          <a:solidFill>
            <a:schemeClr val="accent4"/>
          </a:solidFill>
          <a:uFillTx/>
          <a:latin typeface="+mj-lt"/>
          <a:ea typeface="Montserrat Black"/>
          <a:cs typeface="Montserrat Black"/>
          <a:sym typeface="Montserrat Black"/>
        </a:defRPr>
      </a:lvl1pPr>
      <a:lvl2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all" spc="0" baseline="0">
          <a:ln>
            <a:noFill/>
          </a:ln>
          <a:solidFill>
            <a:schemeClr val="accent4"/>
          </a:solidFill>
          <a:uFillTx/>
          <a:latin typeface="Montserrat Black"/>
          <a:ea typeface="Montserrat Black"/>
          <a:cs typeface="Montserrat Black"/>
          <a:sym typeface="Montserrat Black"/>
        </a:defRPr>
      </a:lvl2pPr>
      <a:lvl3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all" spc="0" baseline="0">
          <a:ln>
            <a:noFill/>
          </a:ln>
          <a:solidFill>
            <a:schemeClr val="accent4"/>
          </a:solidFill>
          <a:uFillTx/>
          <a:latin typeface="Montserrat Black"/>
          <a:ea typeface="Montserrat Black"/>
          <a:cs typeface="Montserrat Black"/>
          <a:sym typeface="Montserrat Black"/>
        </a:defRPr>
      </a:lvl3pPr>
      <a:lvl4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all" spc="0" baseline="0">
          <a:ln>
            <a:noFill/>
          </a:ln>
          <a:solidFill>
            <a:schemeClr val="accent4"/>
          </a:solidFill>
          <a:uFillTx/>
          <a:latin typeface="Montserrat Black"/>
          <a:ea typeface="Montserrat Black"/>
          <a:cs typeface="Montserrat Black"/>
          <a:sym typeface="Montserrat Black"/>
        </a:defRPr>
      </a:lvl4pPr>
      <a:lvl5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all" spc="0" baseline="0">
          <a:ln>
            <a:noFill/>
          </a:ln>
          <a:solidFill>
            <a:schemeClr val="accent4"/>
          </a:solidFill>
          <a:uFillTx/>
          <a:latin typeface="Montserrat Black"/>
          <a:ea typeface="Montserrat Black"/>
          <a:cs typeface="Montserrat Black"/>
          <a:sym typeface="Montserrat Black"/>
        </a:defRPr>
      </a:lvl5pPr>
      <a:lvl6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all" spc="0" baseline="0">
          <a:ln>
            <a:noFill/>
          </a:ln>
          <a:solidFill>
            <a:schemeClr val="accent4"/>
          </a:solidFill>
          <a:uFillTx/>
          <a:latin typeface="Montserrat Black"/>
          <a:ea typeface="Montserrat Black"/>
          <a:cs typeface="Montserrat Black"/>
          <a:sym typeface="Montserrat Black"/>
        </a:defRPr>
      </a:lvl6pPr>
      <a:lvl7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all" spc="0" baseline="0">
          <a:ln>
            <a:noFill/>
          </a:ln>
          <a:solidFill>
            <a:schemeClr val="accent4"/>
          </a:solidFill>
          <a:uFillTx/>
          <a:latin typeface="Montserrat Black"/>
          <a:ea typeface="Montserrat Black"/>
          <a:cs typeface="Montserrat Black"/>
          <a:sym typeface="Montserrat Black"/>
        </a:defRPr>
      </a:lvl7pPr>
      <a:lvl8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all" spc="0" baseline="0">
          <a:ln>
            <a:noFill/>
          </a:ln>
          <a:solidFill>
            <a:schemeClr val="accent4"/>
          </a:solidFill>
          <a:uFillTx/>
          <a:latin typeface="Montserrat Black"/>
          <a:ea typeface="Montserrat Black"/>
          <a:cs typeface="Montserrat Black"/>
          <a:sym typeface="Montserrat Black"/>
        </a:defRPr>
      </a:lvl8pPr>
      <a:lvl9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all" spc="0" baseline="0">
          <a:ln>
            <a:noFill/>
          </a:ln>
          <a:solidFill>
            <a:schemeClr val="accent4"/>
          </a:solidFill>
          <a:uFillTx/>
          <a:latin typeface="Montserrat Black"/>
          <a:ea typeface="Montserrat Black"/>
          <a:cs typeface="Montserrat Black"/>
          <a:sym typeface="Montserrat Black"/>
        </a:defRPr>
      </a:lvl9pPr>
    </p:titleStyle>
    <p:bodyStyle>
      <a:lvl1pPr marL="360363" marR="0" indent="-360363" algn="l" defTabSz="896937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262626"/>
        </a:buClr>
        <a:buSzPct val="100000"/>
        <a:buFontTx/>
        <a:buAutoNum type="romanUcPeriod"/>
        <a:tabLst>
          <a:tab pos="533400" algn="l"/>
        </a:tabLst>
        <a:defRPr sz="1800" b="0" i="0" u="none" strike="noStrike" cap="all" spc="0" baseline="0">
          <a:ln>
            <a:noFill/>
          </a:ln>
          <a:solidFill>
            <a:srgbClr val="262626">
              <a:alpha val="99000"/>
            </a:srgbClr>
          </a:solidFill>
          <a:uFillTx/>
          <a:latin typeface="Montserrat SemiBold"/>
          <a:ea typeface="Montserrat SemiBold"/>
          <a:cs typeface="Montserrat SemiBold"/>
          <a:sym typeface="Montserrat SemiBold"/>
        </a:defRPr>
      </a:lvl1pPr>
      <a:lvl2pPr marL="734732" marR="0" indent="-280707" algn="l" defTabSz="896937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262626"/>
        </a:buClr>
        <a:buSzPct val="100000"/>
        <a:buFontTx/>
        <a:buAutoNum type="arabicPeriod"/>
        <a:tabLst>
          <a:tab pos="533400" algn="l"/>
        </a:tabLst>
        <a:defRPr sz="1600" b="0" i="0" u="none" strike="noStrike" cap="none" spc="0" baseline="0">
          <a:ln>
            <a:noFill/>
          </a:ln>
          <a:solidFill>
            <a:srgbClr val="262626">
              <a:alpha val="99000"/>
            </a:srgbClr>
          </a:solidFill>
          <a:uFillTx/>
          <a:latin typeface="Montserrat" panose="00000500000000000000" pitchFamily="2" charset="-18"/>
          <a:ea typeface="Montserrat" panose="00000500000000000000" pitchFamily="2" charset="-18"/>
          <a:cs typeface="Montserrat" panose="00000500000000000000" pitchFamily="2" charset="-18"/>
          <a:sym typeface="Montserrat SemiBold"/>
        </a:defRPr>
      </a:lvl2pPr>
      <a:lvl3pPr marL="1076325" marR="0" indent="-285750" algn="l" defTabSz="896937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262626"/>
        </a:buClr>
        <a:buSzPct val="100000"/>
        <a:buFontTx/>
        <a:buChar char="–"/>
        <a:tabLst>
          <a:tab pos="533400" algn="l"/>
        </a:tabLst>
        <a:defRPr sz="1600" b="0" i="0" u="none" strike="noStrike" cap="none" spc="0" baseline="0">
          <a:ln>
            <a:noFill/>
          </a:ln>
          <a:solidFill>
            <a:srgbClr val="262626">
              <a:alpha val="99000"/>
            </a:srgbClr>
          </a:solidFill>
          <a:uFillTx/>
          <a:latin typeface="Montserrat" panose="00000500000000000000" pitchFamily="2" charset="-18"/>
          <a:ea typeface="Montserrat" panose="00000500000000000000" pitchFamily="2" charset="-18"/>
          <a:cs typeface="Montserrat" panose="00000500000000000000" pitchFamily="2" charset="-18"/>
          <a:sym typeface="Montserrat SemiBold"/>
        </a:defRPr>
      </a:lvl3pPr>
      <a:lvl4pPr marL="1522412" marR="0" indent="-285750" algn="l" defTabSz="896937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262626"/>
        </a:buClr>
        <a:buSzPct val="100000"/>
        <a:buFontTx/>
        <a:buChar char="–"/>
        <a:tabLst>
          <a:tab pos="533400" algn="l"/>
        </a:tabLst>
        <a:defRPr sz="1600" b="0" i="0" u="none" strike="noStrike" cap="none" spc="0" baseline="0">
          <a:ln>
            <a:noFill/>
          </a:ln>
          <a:solidFill>
            <a:srgbClr val="262626">
              <a:alpha val="99000"/>
            </a:srgbClr>
          </a:solidFill>
          <a:uFillTx/>
          <a:latin typeface="Montserrat" panose="00000500000000000000" pitchFamily="2" charset="-18"/>
          <a:ea typeface="Montserrat" panose="00000500000000000000" pitchFamily="2" charset="-18"/>
          <a:cs typeface="Montserrat" panose="00000500000000000000" pitchFamily="2" charset="-18"/>
          <a:sym typeface="Montserrat SemiBold"/>
        </a:defRPr>
      </a:lvl4pPr>
      <a:lvl5pPr marL="1973263" marR="0" indent="-285750" algn="l" defTabSz="896937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262626"/>
        </a:buClr>
        <a:buSzPct val="100000"/>
        <a:buFontTx/>
        <a:buChar char="–"/>
        <a:tabLst>
          <a:tab pos="533400" algn="l"/>
        </a:tabLst>
        <a:defRPr sz="1600" b="0" i="0" u="none" strike="noStrike" cap="none" spc="0" baseline="0">
          <a:ln>
            <a:noFill/>
          </a:ln>
          <a:solidFill>
            <a:srgbClr val="262626">
              <a:alpha val="99000"/>
            </a:srgbClr>
          </a:solidFill>
          <a:uFillTx/>
          <a:latin typeface="Montserrat" panose="00000500000000000000" pitchFamily="2" charset="-18"/>
          <a:ea typeface="Montserrat" panose="00000500000000000000" pitchFamily="2" charset="-18"/>
          <a:cs typeface="Montserrat" panose="00000500000000000000" pitchFamily="2" charset="-18"/>
          <a:sym typeface="Montserrat SemiBold"/>
        </a:defRPr>
      </a:lvl5pPr>
      <a:lvl6pPr marL="2514600" marR="0" indent="-228600" algn="l" defTabSz="896937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262626"/>
        </a:buClr>
        <a:buSzPct val="100000"/>
        <a:buFontTx/>
        <a:buChar char="•"/>
        <a:tabLst>
          <a:tab pos="533400" algn="l"/>
        </a:tabLst>
        <a:defRPr sz="1800" b="0" i="0" u="none" strike="noStrike" cap="all" spc="0" baseline="0">
          <a:ln>
            <a:noFill/>
          </a:ln>
          <a:solidFill>
            <a:srgbClr val="262626">
              <a:alpha val="99000"/>
            </a:srgbClr>
          </a:solidFill>
          <a:uFillTx/>
          <a:latin typeface="Montserrat SemiBold"/>
          <a:ea typeface="Montserrat SemiBold"/>
          <a:cs typeface="Montserrat SemiBold"/>
          <a:sym typeface="Montserrat SemiBold"/>
        </a:defRPr>
      </a:lvl6pPr>
      <a:lvl7pPr marL="2971800" marR="0" indent="-228600" algn="l" defTabSz="896937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262626"/>
        </a:buClr>
        <a:buSzPct val="100000"/>
        <a:buFontTx/>
        <a:buChar char="•"/>
        <a:tabLst>
          <a:tab pos="533400" algn="l"/>
        </a:tabLst>
        <a:defRPr sz="1800" b="0" i="0" u="none" strike="noStrike" cap="all" spc="0" baseline="0">
          <a:ln>
            <a:noFill/>
          </a:ln>
          <a:solidFill>
            <a:srgbClr val="262626">
              <a:alpha val="99000"/>
            </a:srgbClr>
          </a:solidFill>
          <a:uFillTx/>
          <a:latin typeface="Montserrat SemiBold"/>
          <a:ea typeface="Montserrat SemiBold"/>
          <a:cs typeface="Montserrat SemiBold"/>
          <a:sym typeface="Montserrat SemiBold"/>
        </a:defRPr>
      </a:lvl7pPr>
      <a:lvl8pPr marL="3429000" marR="0" indent="-228600" algn="l" defTabSz="896937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262626"/>
        </a:buClr>
        <a:buSzPct val="100000"/>
        <a:buFontTx/>
        <a:buChar char="•"/>
        <a:tabLst>
          <a:tab pos="533400" algn="l"/>
        </a:tabLst>
        <a:defRPr sz="1800" b="0" i="0" u="none" strike="noStrike" cap="all" spc="0" baseline="0">
          <a:ln>
            <a:noFill/>
          </a:ln>
          <a:solidFill>
            <a:srgbClr val="262626">
              <a:alpha val="99000"/>
            </a:srgbClr>
          </a:solidFill>
          <a:uFillTx/>
          <a:latin typeface="Montserrat SemiBold"/>
          <a:ea typeface="Montserrat SemiBold"/>
          <a:cs typeface="Montserrat SemiBold"/>
          <a:sym typeface="Montserrat SemiBold"/>
        </a:defRPr>
      </a:lvl8pPr>
      <a:lvl9pPr marL="3886200" marR="0" indent="-228600" algn="l" defTabSz="896937" rtl="0" latinLnBrk="0">
        <a:lnSpc>
          <a:spcPct val="90000"/>
        </a:lnSpc>
        <a:spcBef>
          <a:spcPts val="1000"/>
        </a:spcBef>
        <a:spcAft>
          <a:spcPts val="0"/>
        </a:spcAft>
        <a:buClr>
          <a:srgbClr val="262626"/>
        </a:buClr>
        <a:buSzPct val="100000"/>
        <a:buFontTx/>
        <a:buChar char="•"/>
        <a:tabLst>
          <a:tab pos="533400" algn="l"/>
        </a:tabLst>
        <a:defRPr sz="1800" b="0" i="0" u="none" strike="noStrike" cap="all" spc="0" baseline="0">
          <a:ln>
            <a:noFill/>
          </a:ln>
          <a:solidFill>
            <a:srgbClr val="262626">
              <a:alpha val="99000"/>
            </a:srgbClr>
          </a:solidFill>
          <a:uFillTx/>
          <a:latin typeface="Montserrat SemiBold"/>
          <a:ea typeface="Montserrat SemiBold"/>
          <a:cs typeface="Montserrat SemiBold"/>
          <a:sym typeface="Montserrat SemiBold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Montserrat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7355">
          <p15:clr>
            <a:srgbClr val="F26B43"/>
          </p15:clr>
        </p15:guide>
        <p15:guide id="4" pos="325">
          <p15:clr>
            <a:srgbClr val="F26B43"/>
          </p15:clr>
        </p15:guide>
        <p15:guide id="5" orient="horz" pos="255">
          <p15:clr>
            <a:srgbClr val="F26B43"/>
          </p15:clr>
        </p15:guide>
        <p15:guide id="6" orient="horz" pos="482">
          <p15:clr>
            <a:srgbClr val="F26B43"/>
          </p15:clr>
        </p15:guide>
        <p15:guide id="7" orient="horz" pos="3702">
          <p15:clr>
            <a:srgbClr val="F26B43"/>
          </p15:clr>
        </p15:guide>
        <p15:guide id="8" orient="horz" pos="43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edit.lukacs@uni-miskolc.h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hyperlink" Target="mailto:zsuzsa.lantos@uni-miskolc.hu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285" y="3286695"/>
            <a:ext cx="3741270" cy="374127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069610"/>
            <a:ext cx="9144000" cy="2387600"/>
          </a:xfrm>
        </p:spPr>
        <p:txBody>
          <a:bodyPr>
            <a:normAutofit/>
          </a:bodyPr>
          <a:lstStyle/>
          <a:p>
            <a:r>
              <a:rPr lang="hu-HU" sz="4800" b="1" kern="0" cap="all" dirty="0">
                <a:solidFill>
                  <a:srgbClr val="C7C8CA"/>
                </a:solidFill>
                <a:latin typeface="Arial Black"/>
                <a:ea typeface="Montserrat Black"/>
                <a:cs typeface="Montserrat Black"/>
                <a:sym typeface="Montserrat Black"/>
              </a:rPr>
              <a:t>ÉPÍTS TE IS STARTUPOT!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Miskolci Egyetem inkubációs programja</a:t>
            </a:r>
          </a:p>
          <a:p>
            <a:r>
              <a:rPr lang="hu-HU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u-HU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owered by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8639" y="4429919"/>
            <a:ext cx="3048491" cy="727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705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531" y="2363550"/>
            <a:ext cx="4898191" cy="4898191"/>
          </a:xfrm>
          <a:prstGeom prst="rect">
            <a:avLst/>
          </a:prstGeom>
        </p:spPr>
      </p:pic>
      <p:sp>
        <p:nvSpPr>
          <p:cNvPr id="5" name="Ellipszis buborék 4"/>
          <p:cNvSpPr/>
          <p:nvPr/>
        </p:nvSpPr>
        <p:spPr>
          <a:xfrm>
            <a:off x="7875917" y="2475694"/>
            <a:ext cx="2406770" cy="1078302"/>
          </a:xfrm>
          <a:prstGeom prst="wedgeEllipseCallout">
            <a:avLst>
              <a:gd name="adj1" fmla="val -43772"/>
              <a:gd name="adj2" fmla="val 70500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8117456" y="2691679"/>
            <a:ext cx="19236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100" b="1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Rengeteg ötleted van, de nem tudod hogyan valósítsd meg?</a:t>
            </a:r>
          </a:p>
        </p:txBody>
      </p:sp>
      <p:sp>
        <p:nvSpPr>
          <p:cNvPr id="8" name="Ellipszis buborék 7"/>
          <p:cNvSpPr/>
          <p:nvPr/>
        </p:nvSpPr>
        <p:spPr>
          <a:xfrm>
            <a:off x="4707147" y="1375650"/>
            <a:ext cx="2406770" cy="1078302"/>
          </a:xfrm>
          <a:prstGeom prst="wedgeEllipseCallout">
            <a:avLst>
              <a:gd name="adj1" fmla="val -4345"/>
              <a:gd name="adj2" fmla="val 77700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4948283" y="1683968"/>
            <a:ext cx="192369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100" b="1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Mindig is érdekelt a startupok világa?</a:t>
            </a:r>
          </a:p>
        </p:txBody>
      </p:sp>
      <p:sp>
        <p:nvSpPr>
          <p:cNvPr id="10" name="Ellipszis buborék 9"/>
          <p:cNvSpPr/>
          <p:nvPr/>
        </p:nvSpPr>
        <p:spPr>
          <a:xfrm>
            <a:off x="1582114" y="2328957"/>
            <a:ext cx="2406770" cy="1078302"/>
          </a:xfrm>
          <a:prstGeom prst="wedgeEllipseCallout">
            <a:avLst>
              <a:gd name="adj1" fmla="val 56945"/>
              <a:gd name="adj2" fmla="val 76100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Szövegdoboz 10"/>
          <p:cNvSpPr txBox="1"/>
          <p:nvPr/>
        </p:nvSpPr>
        <p:spPr>
          <a:xfrm>
            <a:off x="1823653" y="2455167"/>
            <a:ext cx="19236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100" b="1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Szeretnéd egyetemi tudásod saját vállalkozásodban kamatoztatni?</a:t>
            </a: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687" y="6270654"/>
            <a:ext cx="1774602" cy="423444"/>
          </a:xfrm>
          <a:prstGeom prst="rect">
            <a:avLst/>
          </a:prstGeom>
        </p:spPr>
      </p:pic>
      <p:sp>
        <p:nvSpPr>
          <p:cNvPr id="13" name="Ellipszis buborék 12"/>
          <p:cNvSpPr/>
          <p:nvPr/>
        </p:nvSpPr>
        <p:spPr>
          <a:xfrm>
            <a:off x="9161884" y="4146343"/>
            <a:ext cx="2406770" cy="1078302"/>
          </a:xfrm>
          <a:prstGeom prst="wedgeEllipseCallout">
            <a:avLst>
              <a:gd name="adj1" fmla="val -84991"/>
              <a:gd name="adj2" fmla="val 76900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4" name="Szövegdoboz 13"/>
          <p:cNvSpPr txBox="1"/>
          <p:nvPr/>
        </p:nvSpPr>
        <p:spPr>
          <a:xfrm>
            <a:off x="9403423" y="4362328"/>
            <a:ext cx="19236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100" b="1" dirty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Szeretnél új módszertanokat megismerni?</a:t>
            </a:r>
          </a:p>
        </p:txBody>
      </p:sp>
      <p:sp>
        <p:nvSpPr>
          <p:cNvPr id="15" name="Ellipszis buborék 14"/>
          <p:cNvSpPr/>
          <p:nvPr/>
        </p:nvSpPr>
        <p:spPr>
          <a:xfrm>
            <a:off x="1582113" y="4146342"/>
            <a:ext cx="2406770" cy="1078302"/>
          </a:xfrm>
          <a:prstGeom prst="wedgeEllipseCallout">
            <a:avLst>
              <a:gd name="adj1" fmla="val 66981"/>
              <a:gd name="adj2" fmla="val 64900"/>
            </a:avLst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6" name="Szövegdoboz 15"/>
          <p:cNvSpPr txBox="1"/>
          <p:nvPr/>
        </p:nvSpPr>
        <p:spPr>
          <a:xfrm>
            <a:off x="1777747" y="4216133"/>
            <a:ext cx="192369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1100" b="1" dirty="0" smtClean="0">
                <a:solidFill>
                  <a:schemeClr val="tx2">
                    <a:lumMod val="75000"/>
                  </a:schemeClr>
                </a:solidFill>
                <a:latin typeface="Arial Black" panose="020B0A04020102020204" pitchFamily="34" charset="0"/>
              </a:rPr>
              <a:t>Szeretnél új embereket megismerni vagy barátaiddal egy ötleten dolgozni?</a:t>
            </a:r>
            <a:endParaRPr lang="hu-HU" sz="1100" b="1" dirty="0">
              <a:solidFill>
                <a:schemeClr val="tx2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9" name="Cím 7"/>
          <p:cNvSpPr txBox="1">
            <a:spLocks/>
          </p:cNvSpPr>
          <p:nvPr/>
        </p:nvSpPr>
        <p:spPr>
          <a:xfrm>
            <a:off x="497526" y="374128"/>
            <a:ext cx="11079123" cy="360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t">
            <a:noAutofit/>
          </a:bodyPr>
          <a:lstStyle>
            <a:lvl1pPr marL="0" marR="0" indent="0" algn="l" defTabSz="86868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375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+mj-lt"/>
                <a:ea typeface="Montserrat Black"/>
                <a:cs typeface="Montserrat Black"/>
                <a:sym typeface="Montserrat Black"/>
              </a:defRPr>
            </a:lvl1pPr>
            <a:lvl2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pPr marL="0" marR="0" lvl="0" indent="0" algn="l" defTabSz="86868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380" b="1" i="0" u="none" strike="noStrike" kern="0" cap="all" spc="0" normalizeH="0" baseline="0" noProof="0" dirty="0" smtClean="0">
                <a:ln>
                  <a:noFill/>
                </a:ln>
                <a:solidFill>
                  <a:srgbClr val="C7C8CA"/>
                </a:solidFill>
                <a:effectLst/>
                <a:uLnTx/>
                <a:uFillTx/>
                <a:latin typeface="Arial Black"/>
                <a:sym typeface="Montserrat Black"/>
              </a:rPr>
              <a:t>Téged is foglalkoztat</a:t>
            </a:r>
            <a:r>
              <a:rPr kumimoji="0" lang="hu-HU" sz="2380" b="1" i="0" u="none" strike="noStrike" kern="0" cap="all" spc="0" normalizeH="0" noProof="0" dirty="0" smtClean="0">
                <a:ln>
                  <a:noFill/>
                </a:ln>
                <a:solidFill>
                  <a:srgbClr val="C7C8CA"/>
                </a:solidFill>
                <a:effectLst/>
                <a:uLnTx/>
                <a:uFillTx/>
                <a:latin typeface="Arial Black"/>
                <a:sym typeface="Montserrat Black"/>
              </a:rPr>
              <a:t> a startupok világa?</a:t>
            </a:r>
            <a:endParaRPr kumimoji="0" lang="hu-HU" sz="2380" b="1" i="0" u="none" strike="noStrike" kern="0" cap="all" spc="0" normalizeH="0" baseline="0" noProof="0" dirty="0">
              <a:ln>
                <a:noFill/>
              </a:ln>
              <a:solidFill>
                <a:srgbClr val="C7C8CA"/>
              </a:solidFill>
              <a:effectLst/>
              <a:uLnTx/>
              <a:uFillTx/>
              <a:latin typeface="Arial Black"/>
              <a:sym typeface="Montserrat Black"/>
            </a:endParaRPr>
          </a:p>
        </p:txBody>
      </p:sp>
    </p:spTree>
    <p:extLst>
      <p:ext uri="{BB962C8B-B14F-4D97-AF65-F5344CB8AC3E}">
        <p14:creationId xmlns:p14="http://schemas.microsoft.com/office/powerpoint/2010/main" val="366458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ép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687" y="6270654"/>
            <a:ext cx="1774602" cy="423444"/>
          </a:xfrm>
          <a:prstGeom prst="rect">
            <a:avLst/>
          </a:prstGeom>
        </p:spPr>
      </p:pic>
      <p:sp>
        <p:nvSpPr>
          <p:cNvPr id="18" name="Cím 7"/>
          <p:cNvSpPr txBox="1">
            <a:spLocks/>
          </p:cNvSpPr>
          <p:nvPr/>
        </p:nvSpPr>
        <p:spPr>
          <a:xfrm>
            <a:off x="497526" y="374128"/>
            <a:ext cx="11079123" cy="360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t">
            <a:noAutofit/>
          </a:bodyPr>
          <a:lstStyle>
            <a:lvl1pPr marL="0" marR="0" indent="0" algn="l" defTabSz="86868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375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+mj-lt"/>
                <a:ea typeface="Montserrat Black"/>
                <a:cs typeface="Montserrat Black"/>
                <a:sym typeface="Montserrat Black"/>
              </a:defRPr>
            </a:lvl1pPr>
            <a:lvl2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pPr marL="0" marR="0" lvl="0" indent="0" algn="l" defTabSz="86868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380" b="1" i="0" u="none" strike="noStrike" kern="0" cap="all" spc="0" normalizeH="0" baseline="0" noProof="0" dirty="0" smtClean="0">
                <a:ln>
                  <a:noFill/>
                </a:ln>
                <a:solidFill>
                  <a:srgbClr val="C7C8CA"/>
                </a:solidFill>
                <a:effectLst/>
                <a:uLnTx/>
                <a:uFillTx/>
                <a:latin typeface="Arial Black"/>
                <a:sym typeface="Montserrat Black"/>
              </a:rPr>
              <a:t>Miért érdemes jelentkezni és részt venni?</a:t>
            </a:r>
            <a:endParaRPr kumimoji="0" lang="hu-HU" sz="2380" b="1" i="0" u="none" strike="noStrike" kern="0" cap="all" spc="0" normalizeH="0" baseline="0" noProof="0" dirty="0">
              <a:ln>
                <a:noFill/>
              </a:ln>
              <a:solidFill>
                <a:srgbClr val="C7C8CA"/>
              </a:solidFill>
              <a:effectLst/>
              <a:uLnTx/>
              <a:uFillTx/>
              <a:latin typeface="Arial Black"/>
              <a:sym typeface="Montserrat Black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6103" y="1456288"/>
            <a:ext cx="553613" cy="553613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109" y="4811131"/>
            <a:ext cx="609600" cy="609600"/>
          </a:xfrm>
          <a:prstGeom prst="rect">
            <a:avLst/>
          </a:prstGeom>
        </p:spPr>
      </p:pic>
      <p:pic>
        <p:nvPicPr>
          <p:cNvPr id="19" name="Kép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103" y="3201004"/>
            <a:ext cx="553613" cy="553613"/>
          </a:xfrm>
          <a:prstGeom prst="rect">
            <a:avLst/>
          </a:prstGeom>
        </p:spPr>
      </p:pic>
      <p:pic>
        <p:nvPicPr>
          <p:cNvPr id="20" name="Kép 1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102" y="4001407"/>
            <a:ext cx="562934" cy="562934"/>
          </a:xfrm>
          <a:prstGeom prst="rect">
            <a:avLst/>
          </a:prstGeom>
        </p:spPr>
      </p:pic>
      <p:pic>
        <p:nvPicPr>
          <p:cNvPr id="21" name="Kép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47" y="2256691"/>
            <a:ext cx="634889" cy="634889"/>
          </a:xfrm>
          <a:prstGeom prst="rect">
            <a:avLst/>
          </a:prstGeom>
        </p:spPr>
      </p:pic>
      <p:pic>
        <p:nvPicPr>
          <p:cNvPr id="22" name="Kép 2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55" y="5667521"/>
            <a:ext cx="494108" cy="494108"/>
          </a:xfrm>
          <a:prstGeom prst="rect">
            <a:avLst/>
          </a:prstGeom>
        </p:spPr>
      </p:pic>
      <p:sp>
        <p:nvSpPr>
          <p:cNvPr id="23" name="Szövegdoboz 22"/>
          <p:cNvSpPr txBox="1"/>
          <p:nvPr/>
        </p:nvSpPr>
        <p:spPr>
          <a:xfrm>
            <a:off x="1485900" y="1529862"/>
            <a:ext cx="7968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Meetupok során startupoktól, szakértőktől tudás és tapasztalat első kézből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Szövegdoboz 23"/>
          <p:cNvSpPr txBox="1"/>
          <p:nvPr/>
        </p:nvSpPr>
        <p:spPr>
          <a:xfrm>
            <a:off x="1485899" y="2389469"/>
            <a:ext cx="71745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Kihívásokkal támogatjuk az ötletek megszületését</a:t>
            </a:r>
          </a:p>
        </p:txBody>
      </p:sp>
      <p:sp>
        <p:nvSpPr>
          <p:cNvPr id="25" name="Szövegdoboz 24"/>
          <p:cNvSpPr txBox="1"/>
          <p:nvPr/>
        </p:nvSpPr>
        <p:spPr>
          <a:xfrm>
            <a:off x="1485899" y="3293144"/>
            <a:ext cx="9228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Értékes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kapcsolatrendszerre, új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barátokra tehetsz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szert és segítünk csapatot alkotni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Szövegdoboz 25"/>
          <p:cNvSpPr txBox="1"/>
          <p:nvPr/>
        </p:nvSpPr>
        <p:spPr>
          <a:xfrm>
            <a:off x="1485898" y="4098208"/>
            <a:ext cx="9228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Start me up! Ötletverseny két napos műhelymunkáján részvétel értékes nyereményekkel</a:t>
            </a:r>
          </a:p>
        </p:txBody>
      </p:sp>
      <p:sp>
        <p:nvSpPr>
          <p:cNvPr id="27" name="Szövegdoboz 26"/>
          <p:cNvSpPr txBox="1"/>
          <p:nvPr/>
        </p:nvSpPr>
        <p:spPr>
          <a:xfrm>
            <a:off x="1485898" y="4931265"/>
            <a:ext cx="100907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Hat alkalmas inkubációs program validációval, vállalkozói ismeretekkel, intenzív mentorálással </a:t>
            </a:r>
          </a:p>
        </p:txBody>
      </p:sp>
      <p:sp>
        <p:nvSpPr>
          <p:cNvPr id="28" name="Szövegdoboz 27"/>
          <p:cNvSpPr txBox="1"/>
          <p:nvPr/>
        </p:nvSpPr>
        <p:spPr>
          <a:xfrm>
            <a:off x="1485897" y="5709068"/>
            <a:ext cx="9926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Demo Day-en szakmai zsűri előtt bemutatkozás és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milliós pénznyeremény </a:t>
            </a:r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a legjobb </a:t>
            </a:r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csapatoknak. Továbbá a győztes prezentálhat az MVM EDISON DEMO DAY-en!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452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>
            <a:spLocks/>
          </p:cNvSpPr>
          <p:nvPr/>
        </p:nvSpPr>
        <p:spPr bwMode="auto">
          <a:xfrm>
            <a:off x="1955800" y="998538"/>
            <a:ext cx="8278813" cy="4549775"/>
          </a:xfrm>
          <a:custGeom>
            <a:avLst/>
            <a:gdLst>
              <a:gd name="T0" fmla="*/ 8229308 w 2174"/>
              <a:gd name="T1" fmla="*/ 0 h 1194"/>
              <a:gd name="T2" fmla="*/ 7368677 w 2174"/>
              <a:gd name="T3" fmla="*/ 632548 h 1194"/>
              <a:gd name="T4" fmla="*/ 902520 w 2174"/>
              <a:gd name="T5" fmla="*/ 632548 h 1194"/>
              <a:gd name="T6" fmla="*/ 0 w 2174"/>
              <a:gd name="T7" fmla="*/ 1535644 h 1194"/>
              <a:gd name="T8" fmla="*/ 0 w 2174"/>
              <a:gd name="T9" fmla="*/ 1535644 h 1194"/>
              <a:gd name="T10" fmla="*/ 902520 w 2174"/>
              <a:gd name="T11" fmla="*/ 2434930 h 1194"/>
              <a:gd name="T12" fmla="*/ 7376293 w 2174"/>
              <a:gd name="T13" fmla="*/ 2434930 h 1194"/>
              <a:gd name="T14" fmla="*/ 8278813 w 2174"/>
              <a:gd name="T15" fmla="*/ 3334215 h 1194"/>
              <a:gd name="T16" fmla="*/ 8278813 w 2174"/>
              <a:gd name="T17" fmla="*/ 3334215 h 1194"/>
              <a:gd name="T18" fmla="*/ 7376293 w 2174"/>
              <a:gd name="T19" fmla="*/ 4237311 h 1194"/>
              <a:gd name="T20" fmla="*/ 902520 w 2174"/>
              <a:gd name="T21" fmla="*/ 4237311 h 1194"/>
              <a:gd name="T22" fmla="*/ 220870 w 2174"/>
              <a:gd name="T23" fmla="*/ 4549775 h 119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174" h="1194">
                <a:moveTo>
                  <a:pt x="2161" y="0"/>
                </a:moveTo>
                <a:cubicBezTo>
                  <a:pt x="2131" y="96"/>
                  <a:pt x="2041" y="166"/>
                  <a:pt x="1935" y="166"/>
                </a:cubicBezTo>
                <a:cubicBezTo>
                  <a:pt x="237" y="166"/>
                  <a:pt x="237" y="166"/>
                  <a:pt x="237" y="166"/>
                </a:cubicBezTo>
                <a:cubicBezTo>
                  <a:pt x="106" y="166"/>
                  <a:pt x="0" y="272"/>
                  <a:pt x="0" y="403"/>
                </a:cubicBezTo>
                <a:cubicBezTo>
                  <a:pt x="0" y="403"/>
                  <a:pt x="0" y="403"/>
                  <a:pt x="0" y="403"/>
                </a:cubicBezTo>
                <a:cubicBezTo>
                  <a:pt x="0" y="533"/>
                  <a:pt x="106" y="639"/>
                  <a:pt x="237" y="639"/>
                </a:cubicBezTo>
                <a:cubicBezTo>
                  <a:pt x="1937" y="639"/>
                  <a:pt x="1937" y="639"/>
                  <a:pt x="1937" y="639"/>
                </a:cubicBezTo>
                <a:cubicBezTo>
                  <a:pt x="2068" y="639"/>
                  <a:pt x="2174" y="745"/>
                  <a:pt x="2174" y="875"/>
                </a:cubicBezTo>
                <a:cubicBezTo>
                  <a:pt x="2174" y="875"/>
                  <a:pt x="2174" y="875"/>
                  <a:pt x="2174" y="875"/>
                </a:cubicBezTo>
                <a:cubicBezTo>
                  <a:pt x="2174" y="1006"/>
                  <a:pt x="2068" y="1112"/>
                  <a:pt x="1937" y="1112"/>
                </a:cubicBezTo>
                <a:cubicBezTo>
                  <a:pt x="237" y="1112"/>
                  <a:pt x="237" y="1112"/>
                  <a:pt x="237" y="1112"/>
                </a:cubicBezTo>
                <a:cubicBezTo>
                  <a:pt x="165" y="1112"/>
                  <a:pt x="101" y="1143"/>
                  <a:pt x="58" y="1194"/>
                </a:cubicBezTo>
              </a:path>
            </a:pathLst>
          </a:custGeom>
          <a:noFill/>
          <a:ln w="15875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srgbClr val="414042"/>
              </a:solidFill>
            </a:endParaRP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883025" y="5094288"/>
            <a:ext cx="282575" cy="282575"/>
            <a:chOff x="3883025" y="5094288"/>
            <a:chExt cx="282575" cy="282575"/>
          </a:xfrm>
        </p:grpSpPr>
        <p:sp>
          <p:nvSpPr>
            <p:cNvPr id="17466" name="Oval 7"/>
            <p:cNvSpPr>
              <a:spLocks noChangeArrowheads="1"/>
            </p:cNvSpPr>
            <p:nvPr/>
          </p:nvSpPr>
          <p:spPr bwMode="auto">
            <a:xfrm>
              <a:off x="3883025" y="5094288"/>
              <a:ext cx="282575" cy="282575"/>
            </a:xfrm>
            <a:prstGeom prst="ellipse">
              <a:avLst/>
            </a:prstGeom>
            <a:solidFill>
              <a:schemeClr val="bg2"/>
            </a:solidFill>
            <a:ln w="158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  <p:sp>
          <p:nvSpPr>
            <p:cNvPr id="17467" name="Oval 8"/>
            <p:cNvSpPr>
              <a:spLocks noChangeArrowheads="1"/>
            </p:cNvSpPr>
            <p:nvPr/>
          </p:nvSpPr>
          <p:spPr bwMode="auto">
            <a:xfrm>
              <a:off x="3940175" y="5151438"/>
              <a:ext cx="168275" cy="1682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090150" y="4191000"/>
            <a:ext cx="285750" cy="285750"/>
            <a:chOff x="10090150" y="4191000"/>
            <a:chExt cx="285750" cy="285750"/>
          </a:xfrm>
        </p:grpSpPr>
        <p:sp>
          <p:nvSpPr>
            <p:cNvPr id="17464" name="Oval 9"/>
            <p:cNvSpPr>
              <a:spLocks noChangeArrowheads="1"/>
            </p:cNvSpPr>
            <p:nvPr/>
          </p:nvSpPr>
          <p:spPr bwMode="auto">
            <a:xfrm>
              <a:off x="10090150" y="4191000"/>
              <a:ext cx="285750" cy="285750"/>
            </a:xfrm>
            <a:prstGeom prst="ellipse">
              <a:avLst/>
            </a:prstGeom>
            <a:solidFill>
              <a:schemeClr val="bg2"/>
            </a:solidFill>
            <a:ln w="158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  <p:sp>
          <p:nvSpPr>
            <p:cNvPr id="10" name="Oval 10"/>
            <p:cNvSpPr>
              <a:spLocks noChangeArrowheads="1"/>
            </p:cNvSpPr>
            <p:nvPr/>
          </p:nvSpPr>
          <p:spPr bwMode="auto">
            <a:xfrm>
              <a:off x="10150475" y="4248150"/>
              <a:ext cx="168275" cy="16827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414042"/>
                </a:solidFill>
              </a:endParaRPr>
            </a:p>
          </p:txBody>
        </p:sp>
      </p:grp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5946775" y="5094288"/>
            <a:ext cx="285750" cy="282575"/>
            <a:chOff x="5946775" y="5094288"/>
            <a:chExt cx="285750" cy="282575"/>
          </a:xfrm>
        </p:grpSpPr>
        <p:sp>
          <p:nvSpPr>
            <p:cNvPr id="17462" name="Oval 11"/>
            <p:cNvSpPr>
              <a:spLocks noChangeArrowheads="1"/>
            </p:cNvSpPr>
            <p:nvPr/>
          </p:nvSpPr>
          <p:spPr bwMode="auto">
            <a:xfrm>
              <a:off x="5946775" y="5094288"/>
              <a:ext cx="285750" cy="282575"/>
            </a:xfrm>
            <a:prstGeom prst="ellipse">
              <a:avLst/>
            </a:prstGeom>
            <a:solidFill>
              <a:schemeClr val="bg2"/>
            </a:solidFill>
            <a:ln w="158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  <p:sp>
          <p:nvSpPr>
            <p:cNvPr id="12" name="Oval 12"/>
            <p:cNvSpPr>
              <a:spLocks noChangeArrowheads="1"/>
            </p:cNvSpPr>
            <p:nvPr/>
          </p:nvSpPr>
          <p:spPr bwMode="auto">
            <a:xfrm>
              <a:off x="6008688" y="5151438"/>
              <a:ext cx="166687" cy="168275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414042"/>
                </a:solidFill>
              </a:endParaRPr>
            </a:p>
          </p:txBody>
        </p:sp>
      </p:grp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8015288" y="5094288"/>
            <a:ext cx="280987" cy="282575"/>
            <a:chOff x="8015288" y="5094288"/>
            <a:chExt cx="280988" cy="282575"/>
          </a:xfrm>
        </p:grpSpPr>
        <p:sp>
          <p:nvSpPr>
            <p:cNvPr id="17460" name="Oval 13"/>
            <p:cNvSpPr>
              <a:spLocks noChangeArrowheads="1"/>
            </p:cNvSpPr>
            <p:nvPr/>
          </p:nvSpPr>
          <p:spPr bwMode="auto">
            <a:xfrm>
              <a:off x="8015288" y="5094288"/>
              <a:ext cx="280988" cy="282575"/>
            </a:xfrm>
            <a:prstGeom prst="ellipse">
              <a:avLst/>
            </a:prstGeom>
            <a:solidFill>
              <a:schemeClr val="bg2"/>
            </a:solidFill>
            <a:ln w="158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  <p:sp>
          <p:nvSpPr>
            <p:cNvPr id="14" name="Oval 14"/>
            <p:cNvSpPr>
              <a:spLocks noChangeArrowheads="1"/>
            </p:cNvSpPr>
            <p:nvPr/>
          </p:nvSpPr>
          <p:spPr bwMode="auto">
            <a:xfrm>
              <a:off x="8072438" y="5151438"/>
              <a:ext cx="166688" cy="16827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414042"/>
                </a:solidFill>
              </a:endParaRPr>
            </a:p>
          </p:txBody>
        </p:sp>
      </p:grpSp>
      <p:grpSp>
        <p:nvGrpSpPr>
          <p:cNvPr id="57" name="Group 56"/>
          <p:cNvGrpSpPr>
            <a:grpSpLocks/>
          </p:cNvGrpSpPr>
          <p:nvPr/>
        </p:nvGrpSpPr>
        <p:grpSpPr bwMode="auto">
          <a:xfrm>
            <a:off x="3883025" y="1489075"/>
            <a:ext cx="282575" cy="282575"/>
            <a:chOff x="3883025" y="1489075"/>
            <a:chExt cx="282575" cy="282575"/>
          </a:xfrm>
        </p:grpSpPr>
        <p:sp>
          <p:nvSpPr>
            <p:cNvPr id="17458" name="Oval 15"/>
            <p:cNvSpPr>
              <a:spLocks noChangeArrowheads="1"/>
            </p:cNvSpPr>
            <p:nvPr/>
          </p:nvSpPr>
          <p:spPr bwMode="auto">
            <a:xfrm>
              <a:off x="3883025" y="1489075"/>
              <a:ext cx="282575" cy="282575"/>
            </a:xfrm>
            <a:prstGeom prst="ellipse">
              <a:avLst/>
            </a:prstGeom>
            <a:solidFill>
              <a:schemeClr val="bg2"/>
            </a:solidFill>
            <a:ln w="158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  <p:sp>
          <p:nvSpPr>
            <p:cNvPr id="16" name="Oval 16"/>
            <p:cNvSpPr>
              <a:spLocks noChangeArrowheads="1"/>
            </p:cNvSpPr>
            <p:nvPr/>
          </p:nvSpPr>
          <p:spPr bwMode="auto">
            <a:xfrm>
              <a:off x="3940175" y="1546225"/>
              <a:ext cx="168275" cy="168275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414042"/>
                </a:solidFill>
              </a:endParaRPr>
            </a:p>
          </p:txBody>
        </p:sp>
      </p:grpSp>
      <p:grpSp>
        <p:nvGrpSpPr>
          <p:cNvPr id="56" name="Group 55"/>
          <p:cNvGrpSpPr>
            <a:grpSpLocks/>
          </p:cNvGrpSpPr>
          <p:nvPr/>
        </p:nvGrpSpPr>
        <p:grpSpPr bwMode="auto">
          <a:xfrm>
            <a:off x="1816100" y="2389188"/>
            <a:ext cx="285750" cy="285750"/>
            <a:chOff x="1816100" y="2389188"/>
            <a:chExt cx="285750" cy="285750"/>
          </a:xfrm>
        </p:grpSpPr>
        <p:sp>
          <p:nvSpPr>
            <p:cNvPr id="17456" name="Oval 17"/>
            <p:cNvSpPr>
              <a:spLocks noChangeArrowheads="1"/>
            </p:cNvSpPr>
            <p:nvPr/>
          </p:nvSpPr>
          <p:spPr bwMode="auto">
            <a:xfrm>
              <a:off x="1816100" y="2389188"/>
              <a:ext cx="285750" cy="285750"/>
            </a:xfrm>
            <a:prstGeom prst="ellipse">
              <a:avLst/>
            </a:prstGeom>
            <a:solidFill>
              <a:schemeClr val="bg2"/>
            </a:solidFill>
            <a:ln w="158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  <p:sp>
          <p:nvSpPr>
            <p:cNvPr id="18" name="Oval 18"/>
            <p:cNvSpPr>
              <a:spLocks noChangeArrowheads="1"/>
            </p:cNvSpPr>
            <p:nvPr/>
          </p:nvSpPr>
          <p:spPr bwMode="auto">
            <a:xfrm>
              <a:off x="1873250" y="2449513"/>
              <a:ext cx="166688" cy="168275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414042"/>
                </a:solidFill>
              </a:endParaRPr>
            </a:p>
          </p:txBody>
        </p:sp>
      </p:grpSp>
      <p:grpSp>
        <p:nvGrpSpPr>
          <p:cNvPr id="58" name="Group 57"/>
          <p:cNvGrpSpPr>
            <a:grpSpLocks/>
          </p:cNvGrpSpPr>
          <p:nvPr/>
        </p:nvGrpSpPr>
        <p:grpSpPr bwMode="auto">
          <a:xfrm>
            <a:off x="5946775" y="1489075"/>
            <a:ext cx="285750" cy="282575"/>
            <a:chOff x="5946775" y="1489075"/>
            <a:chExt cx="285750" cy="282575"/>
          </a:xfrm>
        </p:grpSpPr>
        <p:sp>
          <p:nvSpPr>
            <p:cNvPr id="17454" name="Oval 19"/>
            <p:cNvSpPr>
              <a:spLocks noChangeArrowheads="1"/>
            </p:cNvSpPr>
            <p:nvPr/>
          </p:nvSpPr>
          <p:spPr bwMode="auto">
            <a:xfrm>
              <a:off x="5946775" y="1489075"/>
              <a:ext cx="285750" cy="282575"/>
            </a:xfrm>
            <a:prstGeom prst="ellipse">
              <a:avLst/>
            </a:prstGeom>
            <a:solidFill>
              <a:schemeClr val="bg2"/>
            </a:solidFill>
            <a:ln w="158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  <p:sp>
          <p:nvSpPr>
            <p:cNvPr id="17455" name="Oval 20"/>
            <p:cNvSpPr>
              <a:spLocks noChangeArrowheads="1"/>
            </p:cNvSpPr>
            <p:nvPr/>
          </p:nvSpPr>
          <p:spPr bwMode="auto">
            <a:xfrm>
              <a:off x="6008688" y="1546225"/>
              <a:ext cx="166688" cy="1682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</p:grpSp>
      <p:grpSp>
        <p:nvGrpSpPr>
          <p:cNvPr id="59" name="Group 58"/>
          <p:cNvGrpSpPr>
            <a:grpSpLocks/>
          </p:cNvGrpSpPr>
          <p:nvPr/>
        </p:nvGrpSpPr>
        <p:grpSpPr bwMode="auto">
          <a:xfrm>
            <a:off x="8015288" y="1489075"/>
            <a:ext cx="280987" cy="282575"/>
            <a:chOff x="8015288" y="1489075"/>
            <a:chExt cx="280988" cy="282575"/>
          </a:xfrm>
        </p:grpSpPr>
        <p:sp>
          <p:nvSpPr>
            <p:cNvPr id="17452" name="Oval 21"/>
            <p:cNvSpPr>
              <a:spLocks noChangeArrowheads="1"/>
            </p:cNvSpPr>
            <p:nvPr/>
          </p:nvSpPr>
          <p:spPr bwMode="auto">
            <a:xfrm>
              <a:off x="8015288" y="1489075"/>
              <a:ext cx="280988" cy="282575"/>
            </a:xfrm>
            <a:prstGeom prst="ellipse">
              <a:avLst/>
            </a:prstGeom>
            <a:solidFill>
              <a:schemeClr val="bg2"/>
            </a:solidFill>
            <a:ln w="158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  <p:sp>
          <p:nvSpPr>
            <p:cNvPr id="22" name="Oval 22"/>
            <p:cNvSpPr>
              <a:spLocks noChangeArrowheads="1"/>
            </p:cNvSpPr>
            <p:nvPr/>
          </p:nvSpPr>
          <p:spPr bwMode="auto">
            <a:xfrm>
              <a:off x="8072438" y="1546225"/>
              <a:ext cx="166688" cy="168275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414042"/>
                </a:solidFill>
              </a:endParaRPr>
            </a:p>
          </p:txBody>
        </p:sp>
      </p:grpSp>
      <p:grpSp>
        <p:nvGrpSpPr>
          <p:cNvPr id="55" name="Group 54"/>
          <p:cNvGrpSpPr>
            <a:grpSpLocks/>
          </p:cNvGrpSpPr>
          <p:nvPr/>
        </p:nvGrpSpPr>
        <p:grpSpPr bwMode="auto">
          <a:xfrm>
            <a:off x="3883025" y="3292475"/>
            <a:ext cx="282575" cy="280988"/>
            <a:chOff x="3883025" y="3292475"/>
            <a:chExt cx="282575" cy="280988"/>
          </a:xfrm>
        </p:grpSpPr>
        <p:sp>
          <p:nvSpPr>
            <p:cNvPr id="17450" name="Oval 23"/>
            <p:cNvSpPr>
              <a:spLocks noChangeArrowheads="1"/>
            </p:cNvSpPr>
            <p:nvPr/>
          </p:nvSpPr>
          <p:spPr bwMode="auto">
            <a:xfrm>
              <a:off x="3883025" y="3292475"/>
              <a:ext cx="282575" cy="280988"/>
            </a:xfrm>
            <a:prstGeom prst="ellipse">
              <a:avLst/>
            </a:prstGeom>
            <a:solidFill>
              <a:schemeClr val="bg2"/>
            </a:solidFill>
            <a:ln w="158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  <p:sp>
          <p:nvSpPr>
            <p:cNvPr id="24" name="Oval 24"/>
            <p:cNvSpPr>
              <a:spLocks noChangeArrowheads="1"/>
            </p:cNvSpPr>
            <p:nvPr/>
          </p:nvSpPr>
          <p:spPr bwMode="auto">
            <a:xfrm>
              <a:off x="3940175" y="3349625"/>
              <a:ext cx="168275" cy="166688"/>
            </a:xfrm>
            <a:prstGeom prst="ellipse">
              <a:avLst/>
            </a:prstGeom>
            <a:solidFill>
              <a:srgbClr val="FF9900"/>
            </a:soli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srgbClr val="414042"/>
                </a:solidFill>
              </a:endParaRPr>
            </a:p>
          </p:txBody>
        </p:sp>
      </p:grp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5946775" y="3292475"/>
            <a:ext cx="285750" cy="280988"/>
            <a:chOff x="5946775" y="3292475"/>
            <a:chExt cx="285750" cy="280988"/>
          </a:xfrm>
        </p:grpSpPr>
        <p:sp>
          <p:nvSpPr>
            <p:cNvPr id="17448" name="Oval 25"/>
            <p:cNvSpPr>
              <a:spLocks noChangeArrowheads="1"/>
            </p:cNvSpPr>
            <p:nvPr/>
          </p:nvSpPr>
          <p:spPr bwMode="auto">
            <a:xfrm>
              <a:off x="5946775" y="3292475"/>
              <a:ext cx="285750" cy="280988"/>
            </a:xfrm>
            <a:prstGeom prst="ellipse">
              <a:avLst/>
            </a:prstGeom>
            <a:solidFill>
              <a:schemeClr val="bg2"/>
            </a:solidFill>
            <a:ln w="158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  <p:sp>
          <p:nvSpPr>
            <p:cNvPr id="17449" name="Oval 26"/>
            <p:cNvSpPr>
              <a:spLocks noChangeArrowheads="1"/>
            </p:cNvSpPr>
            <p:nvPr/>
          </p:nvSpPr>
          <p:spPr bwMode="auto">
            <a:xfrm>
              <a:off x="6008688" y="3349625"/>
              <a:ext cx="166688" cy="166688"/>
            </a:xfrm>
            <a:prstGeom prst="ellipse">
              <a:avLst/>
            </a:prstGeom>
            <a:solidFill>
              <a:srgbClr val="00AD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</p:grp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8015288" y="3292475"/>
            <a:ext cx="280987" cy="280988"/>
            <a:chOff x="8015288" y="3292475"/>
            <a:chExt cx="280988" cy="280988"/>
          </a:xfrm>
        </p:grpSpPr>
        <p:sp>
          <p:nvSpPr>
            <p:cNvPr id="17446" name="Oval 27"/>
            <p:cNvSpPr>
              <a:spLocks noChangeArrowheads="1"/>
            </p:cNvSpPr>
            <p:nvPr/>
          </p:nvSpPr>
          <p:spPr bwMode="auto">
            <a:xfrm>
              <a:off x="8015288" y="3292475"/>
              <a:ext cx="280988" cy="280988"/>
            </a:xfrm>
            <a:prstGeom prst="ellipse">
              <a:avLst/>
            </a:prstGeom>
            <a:solidFill>
              <a:schemeClr val="bg2"/>
            </a:solidFill>
            <a:ln w="15875" cap="rnd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  <p:sp>
          <p:nvSpPr>
            <p:cNvPr id="17447" name="Oval 28"/>
            <p:cNvSpPr>
              <a:spLocks noChangeArrowheads="1"/>
            </p:cNvSpPr>
            <p:nvPr/>
          </p:nvSpPr>
          <p:spPr bwMode="auto">
            <a:xfrm>
              <a:off x="8072438" y="3349625"/>
              <a:ext cx="166688" cy="16668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hu-HU" altLang="hu-HU">
                <a:solidFill>
                  <a:srgbClr val="414042"/>
                </a:solidFill>
              </a:endParaRPr>
            </a:p>
          </p:txBody>
        </p:sp>
      </p:grpSp>
      <p:sp>
        <p:nvSpPr>
          <p:cNvPr id="40" name="Freeform 40"/>
          <p:cNvSpPr>
            <a:spLocks noEditPoints="1"/>
          </p:cNvSpPr>
          <p:nvPr/>
        </p:nvSpPr>
        <p:spPr bwMode="auto">
          <a:xfrm>
            <a:off x="9979025" y="400050"/>
            <a:ext cx="465138" cy="468313"/>
          </a:xfrm>
          <a:custGeom>
            <a:avLst/>
            <a:gdLst>
              <a:gd name="T0" fmla="*/ 400324 w 122"/>
              <a:gd name="T1" fmla="*/ 129452 h 123"/>
              <a:gd name="T2" fmla="*/ 434637 w 122"/>
              <a:gd name="T3" fmla="*/ 247482 h 123"/>
              <a:gd name="T4" fmla="*/ 217319 w 122"/>
              <a:gd name="T5" fmla="*/ 468313 h 123"/>
              <a:gd name="T6" fmla="*/ 0 w 122"/>
              <a:gd name="T7" fmla="*/ 247482 h 123"/>
              <a:gd name="T8" fmla="*/ 217319 w 122"/>
              <a:gd name="T9" fmla="*/ 30459 h 123"/>
              <a:gd name="T10" fmla="*/ 335509 w 122"/>
              <a:gd name="T11" fmla="*/ 64726 h 123"/>
              <a:gd name="T12" fmla="*/ 301196 w 122"/>
              <a:gd name="T13" fmla="*/ 106608 h 123"/>
              <a:gd name="T14" fmla="*/ 217319 w 122"/>
              <a:gd name="T15" fmla="*/ 83763 h 123"/>
              <a:gd name="T16" fmla="*/ 53376 w 122"/>
              <a:gd name="T17" fmla="*/ 247482 h 123"/>
              <a:gd name="T18" fmla="*/ 217319 w 122"/>
              <a:gd name="T19" fmla="*/ 415009 h 123"/>
              <a:gd name="T20" fmla="*/ 381261 w 122"/>
              <a:gd name="T21" fmla="*/ 247482 h 123"/>
              <a:gd name="T22" fmla="*/ 358385 w 122"/>
              <a:gd name="T23" fmla="*/ 163719 h 123"/>
              <a:gd name="T24" fmla="*/ 255445 w 122"/>
              <a:gd name="T25" fmla="*/ 148489 h 123"/>
              <a:gd name="T26" fmla="*/ 217319 w 122"/>
              <a:gd name="T27" fmla="*/ 140875 h 123"/>
              <a:gd name="T28" fmla="*/ 110566 w 122"/>
              <a:gd name="T29" fmla="*/ 247482 h 123"/>
              <a:gd name="T30" fmla="*/ 217319 w 122"/>
              <a:gd name="T31" fmla="*/ 357898 h 123"/>
              <a:gd name="T32" fmla="*/ 324072 w 122"/>
              <a:gd name="T33" fmla="*/ 247482 h 123"/>
              <a:gd name="T34" fmla="*/ 312634 w 122"/>
              <a:gd name="T35" fmla="*/ 201793 h 123"/>
              <a:gd name="T36" fmla="*/ 217319 w 122"/>
              <a:gd name="T37" fmla="*/ 247482 h 123"/>
              <a:gd name="T38" fmla="*/ 453700 w 122"/>
              <a:gd name="T39" fmla="*/ 11422 h 123"/>
              <a:gd name="T40" fmla="*/ 396511 w 122"/>
              <a:gd name="T41" fmla="*/ 0 h 123"/>
              <a:gd name="T42" fmla="*/ 396511 w 122"/>
              <a:gd name="T43" fmla="*/ 68534 h 123"/>
              <a:gd name="T44" fmla="*/ 465138 w 122"/>
              <a:gd name="T45" fmla="*/ 68534 h 123"/>
              <a:gd name="T46" fmla="*/ 34313 w 122"/>
              <a:gd name="T47" fmla="*/ 468313 h 123"/>
              <a:gd name="T48" fmla="*/ 80065 w 122"/>
              <a:gd name="T49" fmla="*/ 418817 h 123"/>
              <a:gd name="T50" fmla="*/ 354572 w 122"/>
              <a:gd name="T51" fmla="*/ 418817 h 123"/>
              <a:gd name="T52" fmla="*/ 396511 w 122"/>
              <a:gd name="T53" fmla="*/ 468313 h 123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2" h="123">
                <a:moveTo>
                  <a:pt x="105" y="34"/>
                </a:moveTo>
                <a:cubicBezTo>
                  <a:pt x="110" y="43"/>
                  <a:pt x="114" y="54"/>
                  <a:pt x="114" y="65"/>
                </a:cubicBezTo>
                <a:cubicBezTo>
                  <a:pt x="114" y="97"/>
                  <a:pt x="88" y="123"/>
                  <a:pt x="57" y="123"/>
                </a:cubicBezTo>
                <a:cubicBezTo>
                  <a:pt x="25" y="123"/>
                  <a:pt x="0" y="97"/>
                  <a:pt x="0" y="65"/>
                </a:cubicBezTo>
                <a:cubicBezTo>
                  <a:pt x="0" y="34"/>
                  <a:pt x="25" y="8"/>
                  <a:pt x="57" y="8"/>
                </a:cubicBezTo>
                <a:cubicBezTo>
                  <a:pt x="68" y="8"/>
                  <a:pt x="79" y="11"/>
                  <a:pt x="88" y="17"/>
                </a:cubicBezTo>
                <a:moveTo>
                  <a:pt x="79" y="28"/>
                </a:moveTo>
                <a:cubicBezTo>
                  <a:pt x="72" y="24"/>
                  <a:pt x="65" y="22"/>
                  <a:pt x="57" y="22"/>
                </a:cubicBezTo>
                <a:cubicBezTo>
                  <a:pt x="33" y="22"/>
                  <a:pt x="14" y="41"/>
                  <a:pt x="14" y="65"/>
                </a:cubicBezTo>
                <a:cubicBezTo>
                  <a:pt x="14" y="89"/>
                  <a:pt x="33" y="109"/>
                  <a:pt x="57" y="109"/>
                </a:cubicBezTo>
                <a:cubicBezTo>
                  <a:pt x="81" y="109"/>
                  <a:pt x="100" y="89"/>
                  <a:pt x="100" y="65"/>
                </a:cubicBezTo>
                <a:cubicBezTo>
                  <a:pt x="100" y="57"/>
                  <a:pt x="98" y="50"/>
                  <a:pt x="94" y="43"/>
                </a:cubicBezTo>
                <a:moveTo>
                  <a:pt x="67" y="39"/>
                </a:moveTo>
                <a:cubicBezTo>
                  <a:pt x="64" y="38"/>
                  <a:pt x="60" y="37"/>
                  <a:pt x="57" y="37"/>
                </a:cubicBezTo>
                <a:cubicBezTo>
                  <a:pt x="41" y="37"/>
                  <a:pt x="29" y="50"/>
                  <a:pt x="29" y="65"/>
                </a:cubicBezTo>
                <a:cubicBezTo>
                  <a:pt x="29" y="81"/>
                  <a:pt x="41" y="94"/>
                  <a:pt x="57" y="94"/>
                </a:cubicBezTo>
                <a:cubicBezTo>
                  <a:pt x="72" y="94"/>
                  <a:pt x="85" y="81"/>
                  <a:pt x="85" y="65"/>
                </a:cubicBezTo>
                <a:cubicBezTo>
                  <a:pt x="85" y="61"/>
                  <a:pt x="84" y="57"/>
                  <a:pt x="82" y="53"/>
                </a:cubicBezTo>
                <a:moveTo>
                  <a:pt x="57" y="65"/>
                </a:moveTo>
                <a:cubicBezTo>
                  <a:pt x="119" y="3"/>
                  <a:pt x="119" y="3"/>
                  <a:pt x="119" y="3"/>
                </a:cubicBezTo>
                <a:moveTo>
                  <a:pt x="104" y="0"/>
                </a:moveTo>
                <a:cubicBezTo>
                  <a:pt x="104" y="18"/>
                  <a:pt x="104" y="18"/>
                  <a:pt x="104" y="18"/>
                </a:cubicBezTo>
                <a:cubicBezTo>
                  <a:pt x="122" y="18"/>
                  <a:pt x="122" y="18"/>
                  <a:pt x="122" y="18"/>
                </a:cubicBezTo>
                <a:moveTo>
                  <a:pt x="9" y="123"/>
                </a:moveTo>
                <a:cubicBezTo>
                  <a:pt x="21" y="110"/>
                  <a:pt x="21" y="110"/>
                  <a:pt x="21" y="110"/>
                </a:cubicBezTo>
                <a:moveTo>
                  <a:pt x="93" y="110"/>
                </a:moveTo>
                <a:cubicBezTo>
                  <a:pt x="104" y="123"/>
                  <a:pt x="104" y="123"/>
                  <a:pt x="104" y="123"/>
                </a:cubicBezTo>
              </a:path>
            </a:pathLst>
          </a:custGeom>
          <a:noFill/>
          <a:ln w="15875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srgbClr val="414042"/>
              </a:solidFill>
            </a:endParaRPr>
          </a:p>
        </p:txBody>
      </p:sp>
      <p:sp>
        <p:nvSpPr>
          <p:cNvPr id="41" name="Freeform 41"/>
          <p:cNvSpPr>
            <a:spLocks noEditPoints="1"/>
          </p:cNvSpPr>
          <p:nvPr/>
        </p:nvSpPr>
        <p:spPr bwMode="auto">
          <a:xfrm>
            <a:off x="1690688" y="5635625"/>
            <a:ext cx="425450" cy="614363"/>
          </a:xfrm>
          <a:custGeom>
            <a:avLst/>
            <a:gdLst>
              <a:gd name="T0" fmla="*/ 368470 w 112"/>
              <a:gd name="T1" fmla="*/ 76318 h 161"/>
              <a:gd name="T2" fmla="*/ 425450 w 112"/>
              <a:gd name="T3" fmla="*/ 99214 h 161"/>
              <a:gd name="T4" fmla="*/ 357074 w 112"/>
              <a:gd name="T5" fmla="*/ 309089 h 161"/>
              <a:gd name="T6" fmla="*/ 265906 w 112"/>
              <a:gd name="T7" fmla="*/ 427383 h 161"/>
              <a:gd name="T8" fmla="*/ 220322 w 112"/>
              <a:gd name="T9" fmla="*/ 438831 h 161"/>
              <a:gd name="T10" fmla="*/ 136752 w 112"/>
              <a:gd name="T11" fmla="*/ 393040 h 161"/>
              <a:gd name="T12" fmla="*/ 121557 w 112"/>
              <a:gd name="T13" fmla="*/ 347249 h 161"/>
              <a:gd name="T14" fmla="*/ 174738 w 112"/>
              <a:gd name="T15" fmla="*/ 206060 h 161"/>
              <a:gd name="T16" fmla="*/ 319088 w 112"/>
              <a:gd name="T17" fmla="*/ 41975 h 161"/>
              <a:gd name="T18" fmla="*/ 368470 w 112"/>
              <a:gd name="T19" fmla="*/ 76318 h 161"/>
              <a:gd name="T20" fmla="*/ 410255 w 112"/>
              <a:gd name="T21" fmla="*/ 0 h 161"/>
              <a:gd name="T22" fmla="*/ 410255 w 112"/>
              <a:gd name="T23" fmla="*/ 0 h 161"/>
              <a:gd name="T24" fmla="*/ 410255 w 112"/>
              <a:gd name="T25" fmla="*/ 0 h 161"/>
              <a:gd name="T26" fmla="*/ 319088 w 112"/>
              <a:gd name="T27" fmla="*/ 41975 h 161"/>
              <a:gd name="T28" fmla="*/ 368470 w 112"/>
              <a:gd name="T29" fmla="*/ 76318 h 161"/>
              <a:gd name="T30" fmla="*/ 425450 w 112"/>
              <a:gd name="T31" fmla="*/ 99214 h 161"/>
              <a:gd name="T32" fmla="*/ 410255 w 112"/>
              <a:gd name="T33" fmla="*/ 0 h 161"/>
              <a:gd name="T34" fmla="*/ 410255 w 112"/>
              <a:gd name="T35" fmla="*/ 0 h 161"/>
              <a:gd name="T36" fmla="*/ 174738 w 112"/>
              <a:gd name="T37" fmla="*/ 206060 h 161"/>
              <a:gd name="T38" fmla="*/ 15195 w 112"/>
              <a:gd name="T39" fmla="*/ 316721 h 161"/>
              <a:gd name="T40" fmla="*/ 26591 w 112"/>
              <a:gd name="T41" fmla="*/ 351065 h 161"/>
              <a:gd name="T42" fmla="*/ 121557 w 112"/>
              <a:gd name="T43" fmla="*/ 347249 h 161"/>
              <a:gd name="T44" fmla="*/ 265906 w 112"/>
              <a:gd name="T45" fmla="*/ 427383 h 161"/>
              <a:gd name="T46" fmla="*/ 311490 w 112"/>
              <a:gd name="T47" fmla="*/ 511333 h 161"/>
              <a:gd name="T48" fmla="*/ 345678 w 112"/>
              <a:gd name="T49" fmla="*/ 503701 h 161"/>
              <a:gd name="T50" fmla="*/ 357074 w 112"/>
              <a:gd name="T51" fmla="*/ 309089 h 161"/>
              <a:gd name="T52" fmla="*/ 220322 w 112"/>
              <a:gd name="T53" fmla="*/ 438831 h 161"/>
              <a:gd name="T54" fmla="*/ 136752 w 112"/>
              <a:gd name="T55" fmla="*/ 393040 h 161"/>
              <a:gd name="T56" fmla="*/ 121557 w 112"/>
              <a:gd name="T57" fmla="*/ 412119 h 161"/>
              <a:gd name="T58" fmla="*/ 208926 w 112"/>
              <a:gd name="T59" fmla="*/ 461726 h 161"/>
              <a:gd name="T60" fmla="*/ 220322 w 112"/>
              <a:gd name="T61" fmla="*/ 438831 h 161"/>
              <a:gd name="T62" fmla="*/ 148148 w 112"/>
              <a:gd name="T63" fmla="*/ 465542 h 161"/>
              <a:gd name="T64" fmla="*/ 72175 w 112"/>
              <a:gd name="T65" fmla="*/ 488438 h 161"/>
              <a:gd name="T66" fmla="*/ 64577 w 112"/>
              <a:gd name="T67" fmla="*/ 614363 h 161"/>
              <a:gd name="T68" fmla="*/ 170940 w 112"/>
              <a:gd name="T69" fmla="*/ 545676 h 161"/>
              <a:gd name="T70" fmla="*/ 148148 w 112"/>
              <a:gd name="T71" fmla="*/ 465542 h 161"/>
              <a:gd name="T72" fmla="*/ 132953 w 112"/>
              <a:gd name="T73" fmla="*/ 496070 h 161"/>
              <a:gd name="T74" fmla="*/ 94967 w 112"/>
              <a:gd name="T75" fmla="*/ 503701 h 161"/>
              <a:gd name="T76" fmla="*/ 94967 w 112"/>
              <a:gd name="T77" fmla="*/ 560940 h 161"/>
              <a:gd name="T78" fmla="*/ 144349 w 112"/>
              <a:gd name="T79" fmla="*/ 530413 h 161"/>
              <a:gd name="T80" fmla="*/ 132953 w 112"/>
              <a:gd name="T81" fmla="*/ 496070 h 161"/>
              <a:gd name="T82" fmla="*/ 326685 w 112"/>
              <a:gd name="T83" fmla="*/ 148821 h 161"/>
              <a:gd name="T84" fmla="*/ 262108 w 112"/>
              <a:gd name="T85" fmla="*/ 167900 h 161"/>
              <a:gd name="T86" fmla="*/ 281101 w 112"/>
              <a:gd name="T87" fmla="*/ 228955 h 161"/>
              <a:gd name="T88" fmla="*/ 345678 w 112"/>
              <a:gd name="T89" fmla="*/ 213691 h 161"/>
              <a:gd name="T90" fmla="*/ 326685 w 112"/>
              <a:gd name="T91" fmla="*/ 148821 h 16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112" h="161">
                <a:moveTo>
                  <a:pt x="97" y="20"/>
                </a:moveTo>
                <a:cubicBezTo>
                  <a:pt x="102" y="23"/>
                  <a:pt x="107" y="25"/>
                  <a:pt x="112" y="26"/>
                </a:cubicBezTo>
                <a:cubicBezTo>
                  <a:pt x="111" y="46"/>
                  <a:pt x="105" y="65"/>
                  <a:pt x="94" y="81"/>
                </a:cubicBezTo>
                <a:cubicBezTo>
                  <a:pt x="70" y="112"/>
                  <a:pt x="70" y="112"/>
                  <a:pt x="70" y="112"/>
                </a:cubicBezTo>
                <a:cubicBezTo>
                  <a:pt x="67" y="116"/>
                  <a:pt x="62" y="117"/>
                  <a:pt x="58" y="115"/>
                </a:cubicBezTo>
                <a:cubicBezTo>
                  <a:pt x="36" y="103"/>
                  <a:pt x="36" y="103"/>
                  <a:pt x="36" y="103"/>
                </a:cubicBezTo>
                <a:cubicBezTo>
                  <a:pt x="32" y="100"/>
                  <a:pt x="30" y="95"/>
                  <a:pt x="32" y="91"/>
                </a:cubicBezTo>
                <a:cubicBezTo>
                  <a:pt x="46" y="54"/>
                  <a:pt x="46" y="54"/>
                  <a:pt x="46" y="54"/>
                </a:cubicBezTo>
                <a:cubicBezTo>
                  <a:pt x="54" y="36"/>
                  <a:pt x="67" y="21"/>
                  <a:pt x="84" y="11"/>
                </a:cubicBezTo>
                <a:cubicBezTo>
                  <a:pt x="88" y="14"/>
                  <a:pt x="92" y="17"/>
                  <a:pt x="97" y="20"/>
                </a:cubicBezTo>
                <a:close/>
                <a:moveTo>
                  <a:pt x="108" y="0"/>
                </a:moveTo>
                <a:cubicBezTo>
                  <a:pt x="108" y="0"/>
                  <a:pt x="108" y="0"/>
                  <a:pt x="108" y="0"/>
                </a:cubicBezTo>
                <a:cubicBezTo>
                  <a:pt x="108" y="0"/>
                  <a:pt x="108" y="0"/>
                  <a:pt x="108" y="0"/>
                </a:cubicBezTo>
                <a:cubicBezTo>
                  <a:pt x="99" y="3"/>
                  <a:pt x="91" y="6"/>
                  <a:pt x="84" y="11"/>
                </a:cubicBezTo>
                <a:cubicBezTo>
                  <a:pt x="88" y="14"/>
                  <a:pt x="92" y="17"/>
                  <a:pt x="97" y="20"/>
                </a:cubicBezTo>
                <a:cubicBezTo>
                  <a:pt x="102" y="23"/>
                  <a:pt x="107" y="25"/>
                  <a:pt x="112" y="26"/>
                </a:cubicBezTo>
                <a:cubicBezTo>
                  <a:pt x="112" y="18"/>
                  <a:pt x="111" y="9"/>
                  <a:pt x="108" y="0"/>
                </a:cubicBezTo>
                <a:cubicBezTo>
                  <a:pt x="108" y="0"/>
                  <a:pt x="108" y="0"/>
                  <a:pt x="108" y="0"/>
                </a:cubicBezTo>
                <a:close/>
                <a:moveTo>
                  <a:pt x="46" y="54"/>
                </a:moveTo>
                <a:cubicBezTo>
                  <a:pt x="4" y="83"/>
                  <a:pt x="4" y="83"/>
                  <a:pt x="4" y="83"/>
                </a:cubicBezTo>
                <a:cubicBezTo>
                  <a:pt x="0" y="86"/>
                  <a:pt x="2" y="92"/>
                  <a:pt x="7" y="92"/>
                </a:cubicBezTo>
                <a:cubicBezTo>
                  <a:pt x="32" y="91"/>
                  <a:pt x="32" y="91"/>
                  <a:pt x="32" y="91"/>
                </a:cubicBezTo>
                <a:moveTo>
                  <a:pt x="70" y="112"/>
                </a:moveTo>
                <a:cubicBezTo>
                  <a:pt x="82" y="134"/>
                  <a:pt x="82" y="134"/>
                  <a:pt x="82" y="134"/>
                </a:cubicBezTo>
                <a:cubicBezTo>
                  <a:pt x="84" y="138"/>
                  <a:pt x="91" y="137"/>
                  <a:pt x="91" y="132"/>
                </a:cubicBezTo>
                <a:cubicBezTo>
                  <a:pt x="94" y="81"/>
                  <a:pt x="94" y="81"/>
                  <a:pt x="94" y="81"/>
                </a:cubicBezTo>
                <a:moveTo>
                  <a:pt x="58" y="115"/>
                </a:moveTo>
                <a:cubicBezTo>
                  <a:pt x="36" y="103"/>
                  <a:pt x="36" y="103"/>
                  <a:pt x="36" y="103"/>
                </a:cubicBezTo>
                <a:cubicBezTo>
                  <a:pt x="32" y="108"/>
                  <a:pt x="32" y="108"/>
                  <a:pt x="32" y="108"/>
                </a:cubicBezTo>
                <a:cubicBezTo>
                  <a:pt x="55" y="121"/>
                  <a:pt x="55" y="121"/>
                  <a:pt x="55" y="121"/>
                </a:cubicBezTo>
                <a:lnTo>
                  <a:pt x="58" y="115"/>
                </a:lnTo>
                <a:close/>
                <a:moveTo>
                  <a:pt x="39" y="122"/>
                </a:moveTo>
                <a:cubicBezTo>
                  <a:pt x="32" y="118"/>
                  <a:pt x="23" y="120"/>
                  <a:pt x="19" y="128"/>
                </a:cubicBezTo>
                <a:cubicBezTo>
                  <a:pt x="14" y="135"/>
                  <a:pt x="17" y="161"/>
                  <a:pt x="17" y="161"/>
                </a:cubicBezTo>
                <a:cubicBezTo>
                  <a:pt x="17" y="161"/>
                  <a:pt x="41" y="150"/>
                  <a:pt x="45" y="143"/>
                </a:cubicBezTo>
                <a:cubicBezTo>
                  <a:pt x="49" y="135"/>
                  <a:pt x="47" y="126"/>
                  <a:pt x="39" y="122"/>
                </a:cubicBezTo>
                <a:close/>
                <a:moveTo>
                  <a:pt x="35" y="130"/>
                </a:moveTo>
                <a:cubicBezTo>
                  <a:pt x="32" y="128"/>
                  <a:pt x="27" y="129"/>
                  <a:pt x="25" y="132"/>
                </a:cubicBezTo>
                <a:cubicBezTo>
                  <a:pt x="24" y="136"/>
                  <a:pt x="25" y="147"/>
                  <a:pt x="25" y="147"/>
                </a:cubicBezTo>
                <a:cubicBezTo>
                  <a:pt x="25" y="147"/>
                  <a:pt x="36" y="143"/>
                  <a:pt x="38" y="139"/>
                </a:cubicBezTo>
                <a:cubicBezTo>
                  <a:pt x="39" y="136"/>
                  <a:pt x="38" y="132"/>
                  <a:pt x="35" y="130"/>
                </a:cubicBezTo>
                <a:close/>
                <a:moveTo>
                  <a:pt x="86" y="39"/>
                </a:moveTo>
                <a:cubicBezTo>
                  <a:pt x="80" y="36"/>
                  <a:pt x="73" y="38"/>
                  <a:pt x="69" y="44"/>
                </a:cubicBezTo>
                <a:cubicBezTo>
                  <a:pt x="66" y="50"/>
                  <a:pt x="68" y="57"/>
                  <a:pt x="74" y="60"/>
                </a:cubicBezTo>
                <a:cubicBezTo>
                  <a:pt x="80" y="64"/>
                  <a:pt x="87" y="62"/>
                  <a:pt x="91" y="56"/>
                </a:cubicBezTo>
                <a:cubicBezTo>
                  <a:pt x="94" y="50"/>
                  <a:pt x="92" y="42"/>
                  <a:pt x="86" y="39"/>
                </a:cubicBezTo>
                <a:close/>
              </a:path>
            </a:pathLst>
          </a:custGeom>
          <a:noFill/>
          <a:ln w="15875" cap="rnd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hu-HU">
              <a:solidFill>
                <a:srgbClr val="414042"/>
              </a:solidFill>
            </a:endParaRP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3940175" y="5593004"/>
            <a:ext cx="460860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2021. Október – November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Három alkalmas meetup sorozat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i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Startup világ és ökoszisztéma megismerése, ötletelés ösztönzése</a:t>
            </a:r>
            <a:endParaRPr lang="ru-RU" altLang="hu-HU" i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10374313" y="3573463"/>
            <a:ext cx="1325562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2021. November vége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 me up! ötletverseny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i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Két napos műhelymunka</a:t>
            </a:r>
            <a:endParaRPr lang="ru-RU" altLang="hu-HU" sz="1400" i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419870" y="3935413"/>
            <a:ext cx="1638509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2022. Január 27.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Inkubáció I.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i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Három órás intenzív workshop és mentorálás</a:t>
            </a:r>
            <a:endParaRPr lang="ru-RU" altLang="hu-HU" sz="1400" i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7092607" y="1934095"/>
            <a:ext cx="2233732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2022. Április vége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 DAY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i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Inkubációs programban résztvevő csapatok záró prezentációja</a:t>
            </a:r>
            <a:endParaRPr lang="ru-RU" altLang="hu-HU" sz="1400" i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1274725" y="198408"/>
            <a:ext cx="810883" cy="5262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61" name="TextBox 47"/>
          <p:cNvSpPr txBox="1">
            <a:spLocks noChangeArrowheads="1"/>
          </p:cNvSpPr>
          <p:nvPr/>
        </p:nvSpPr>
        <p:spPr bwMode="auto">
          <a:xfrm>
            <a:off x="5312463" y="3940922"/>
            <a:ext cx="163850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2022. Február 10.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Inkubáció II.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i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Három órás intenzív workshop és mentorálás</a:t>
            </a:r>
            <a:endParaRPr lang="ru-RU" altLang="hu-HU" sz="1400" i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hu-HU" sz="1400" b="1" dirty="0">
              <a:solidFill>
                <a:srgbClr val="41404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2" name="TextBox 47"/>
          <p:cNvSpPr txBox="1">
            <a:spLocks noChangeArrowheads="1"/>
          </p:cNvSpPr>
          <p:nvPr/>
        </p:nvSpPr>
        <p:spPr bwMode="auto">
          <a:xfrm>
            <a:off x="3205057" y="3929390"/>
            <a:ext cx="163850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2022. Február 24.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Inkubáció III.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i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Három órás intenzív workshop és mentorálás</a:t>
            </a:r>
            <a:endParaRPr lang="ru-RU" altLang="hu-HU" sz="1400" i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hu-HU" sz="1400" b="1" dirty="0">
              <a:solidFill>
                <a:srgbClr val="41404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3" name="TextBox 47"/>
          <p:cNvSpPr txBox="1">
            <a:spLocks noChangeArrowheads="1"/>
          </p:cNvSpPr>
          <p:nvPr/>
        </p:nvSpPr>
        <p:spPr bwMode="auto">
          <a:xfrm>
            <a:off x="128453" y="1982440"/>
            <a:ext cx="174321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2022. Március 10.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Inkubáció IV.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i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Három órás intenzív workshop és mentorálás</a:t>
            </a:r>
            <a:endParaRPr lang="ru-RU" altLang="hu-HU" sz="1400" i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hu-HU" sz="1400" b="1" dirty="0">
              <a:solidFill>
                <a:srgbClr val="41404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4" name="TextBox 47"/>
          <p:cNvSpPr txBox="1">
            <a:spLocks noChangeArrowheads="1"/>
          </p:cNvSpPr>
          <p:nvPr/>
        </p:nvSpPr>
        <p:spPr bwMode="auto">
          <a:xfrm>
            <a:off x="3205056" y="1935162"/>
            <a:ext cx="172531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2022. Március 24.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Inkubáció V.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i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Három órás intenzív workshop és mentorálás</a:t>
            </a:r>
            <a:endParaRPr lang="ru-RU" altLang="hu-HU" sz="1400" i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hu-HU" sz="1400" b="1" dirty="0">
              <a:solidFill>
                <a:srgbClr val="41404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TextBox 47"/>
          <p:cNvSpPr txBox="1">
            <a:spLocks noChangeArrowheads="1"/>
          </p:cNvSpPr>
          <p:nvPr/>
        </p:nvSpPr>
        <p:spPr bwMode="auto">
          <a:xfrm>
            <a:off x="5265260" y="1948984"/>
            <a:ext cx="1638509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Open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Open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Open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Open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Open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Open Sans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2022. Április 7.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b="1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Inkubáció VI.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hu-HU" altLang="hu-HU" sz="1400" i="1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Három órás intenzív workshop és mentorálás</a:t>
            </a:r>
            <a:endParaRPr lang="ru-RU" altLang="hu-HU" sz="1400" i="1" dirty="0">
              <a:solidFill>
                <a:srgbClr val="4140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hu-HU" sz="1400" b="1" dirty="0">
              <a:solidFill>
                <a:srgbClr val="41404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Cím 7"/>
          <p:cNvSpPr txBox="1">
            <a:spLocks/>
          </p:cNvSpPr>
          <p:nvPr/>
        </p:nvSpPr>
        <p:spPr>
          <a:xfrm>
            <a:off x="497526" y="374128"/>
            <a:ext cx="11079123" cy="360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t">
            <a:noAutofit/>
          </a:bodyPr>
          <a:lstStyle>
            <a:lvl1pPr marL="0" marR="0" indent="0" algn="l" defTabSz="86868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375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+mj-lt"/>
                <a:ea typeface="Montserrat Black"/>
                <a:cs typeface="Montserrat Black"/>
                <a:sym typeface="Montserrat Black"/>
              </a:defRPr>
            </a:lvl1pPr>
            <a:lvl2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pPr marL="0" marR="0" lvl="0" indent="0" algn="l" defTabSz="86868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380" b="1" i="0" u="none" strike="noStrike" kern="0" cap="all" spc="0" normalizeH="0" baseline="0" noProof="0" dirty="0" smtClean="0">
                <a:ln>
                  <a:noFill/>
                </a:ln>
                <a:solidFill>
                  <a:srgbClr val="C7C8CA"/>
                </a:solidFill>
                <a:effectLst/>
                <a:uLnTx/>
                <a:uFillTx/>
                <a:latin typeface="Arial Black"/>
                <a:sym typeface="Montserrat Black"/>
              </a:rPr>
              <a:t>HOGYAN épül fel a program?</a:t>
            </a:r>
            <a:endParaRPr kumimoji="0" lang="hu-HU" sz="2380" b="1" i="0" u="none" strike="noStrike" kern="0" cap="all" spc="0" normalizeH="0" baseline="0" noProof="0" dirty="0">
              <a:ln>
                <a:noFill/>
              </a:ln>
              <a:solidFill>
                <a:srgbClr val="C7C8CA"/>
              </a:solidFill>
              <a:effectLst/>
              <a:uLnTx/>
              <a:uFillTx/>
              <a:latin typeface="Arial Black"/>
              <a:sym typeface="Montserrat Black"/>
            </a:endParaRPr>
          </a:p>
        </p:txBody>
      </p:sp>
      <p:pic>
        <p:nvPicPr>
          <p:cNvPr id="67" name="Kép 6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687" y="6270654"/>
            <a:ext cx="1774602" cy="423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781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zöveg helye 5" hidden="1">
            <a:extLst>
              <a:ext uri="{FF2B5EF4-FFF2-40B4-BE49-F238E27FC236}">
                <a16:creationId xmlns:a16="http://schemas.microsoft.com/office/drawing/2014/main" id="{746E36C3-6345-4848-B829-B3FF0406590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15937" y="1326398"/>
            <a:ext cx="11160125" cy="342900"/>
          </a:xfrm>
        </p:spPr>
        <p:txBody>
          <a:bodyPr/>
          <a:lstStyle/>
          <a:p>
            <a:r>
              <a:rPr lang="hu-HU" dirty="0"/>
              <a:t> </a:t>
            </a:r>
          </a:p>
        </p:txBody>
      </p:sp>
      <p:sp>
        <p:nvSpPr>
          <p:cNvPr id="5345" name="Cím 7"/>
          <p:cNvSpPr txBox="1">
            <a:spLocks noGrp="1"/>
          </p:cNvSpPr>
          <p:nvPr>
            <p:ph type="title" idx="4294967295"/>
          </p:nvPr>
        </p:nvSpPr>
        <p:spPr>
          <a:xfrm>
            <a:off x="497527" y="374128"/>
            <a:ext cx="9482138" cy="360362"/>
          </a:xfrm>
          <a:prstGeom prst="rect">
            <a:avLst/>
          </a:prstGeom>
        </p:spPr>
        <p:txBody>
          <a:bodyPr>
            <a:normAutofit/>
          </a:bodyPr>
          <a:lstStyle>
            <a:lvl1pPr defTabSz="868680">
              <a:defRPr sz="2375"/>
            </a:lvl1pPr>
          </a:lstStyle>
          <a:p>
            <a:r>
              <a:rPr lang="hu-HU" dirty="0" smtClean="0"/>
              <a:t>inkubációs program</a:t>
            </a:r>
            <a:endParaRPr dirty="0"/>
          </a:p>
        </p:txBody>
      </p:sp>
      <p:grpSp>
        <p:nvGrpSpPr>
          <p:cNvPr id="5365" name="Diagram 13"/>
          <p:cNvGrpSpPr/>
          <p:nvPr/>
        </p:nvGrpSpPr>
        <p:grpSpPr>
          <a:xfrm>
            <a:off x="473122" y="1437289"/>
            <a:ext cx="11150827" cy="935431"/>
            <a:chOff x="0" y="0"/>
            <a:chExt cx="11150825" cy="935430"/>
          </a:xfrm>
        </p:grpSpPr>
        <p:grpSp>
          <p:nvGrpSpPr>
            <p:cNvPr id="5349" name="Group"/>
            <p:cNvGrpSpPr/>
            <p:nvPr/>
          </p:nvGrpSpPr>
          <p:grpSpPr>
            <a:xfrm>
              <a:off x="0" y="0"/>
              <a:ext cx="2229894" cy="891960"/>
              <a:chOff x="0" y="0"/>
              <a:chExt cx="2229893" cy="891958"/>
            </a:xfrm>
          </p:grpSpPr>
          <p:sp>
            <p:nvSpPr>
              <p:cNvPr id="5347" name="Shape"/>
              <p:cNvSpPr/>
              <p:nvPr/>
            </p:nvSpPr>
            <p:spPr>
              <a:xfrm>
                <a:off x="0" y="0"/>
                <a:ext cx="2229893" cy="89195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0"/>
                    </a:moveTo>
                    <a:lnTo>
                      <a:pt x="17280" y="0"/>
                    </a:lnTo>
                    <a:lnTo>
                      <a:pt x="21600" y="10800"/>
                    </a:lnTo>
                    <a:lnTo>
                      <a:pt x="17280" y="21600"/>
                    </a:lnTo>
                    <a:lnTo>
                      <a:pt x="0" y="21600"/>
                    </a:lnTo>
                    <a:close/>
                  </a:path>
                </a:pathLst>
              </a:custGeom>
              <a:solidFill>
                <a:schemeClr val="accent1"/>
              </a:solidFill>
              <a:ln w="1905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22300" hangingPunct="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 kern="0" dirty="0">
                  <a:solidFill>
                    <a:srgbClr val="FFFFFF"/>
                  </a:solidFill>
                  <a:cs typeface="Arial" panose="020B0604020202020204" pitchFamily="34" charset="0"/>
                  <a:sym typeface="Montserrat"/>
                </a:endParaRPr>
              </a:p>
            </p:txBody>
          </p:sp>
          <p:sp>
            <p:nvSpPr>
              <p:cNvPr id="5348" name="Kiemelt szöveg"/>
              <p:cNvSpPr txBox="1"/>
              <p:nvPr/>
            </p:nvSpPr>
            <p:spPr>
              <a:xfrm>
                <a:off x="0" y="136281"/>
                <a:ext cx="2006904" cy="61939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18669" tIns="18669" rIns="18669" bIns="1866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solidFill>
                      <a:srgbClr val="FFFFFF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defRPr>
                </a:lvl1pPr>
              </a:lstStyle>
              <a:p>
                <a:pPr hangingPunct="0"/>
                <a:r>
                  <a:rPr lang="hu-HU" b="1" kern="0" dirty="0">
                    <a:solidFill>
                      <a:prstClr val="white"/>
                    </a:solidFill>
                  </a:rPr>
                  <a:t>Kutatás, ötletvalidálás felhasználói oldalról - szintetizálás</a:t>
                </a:r>
              </a:p>
            </p:txBody>
          </p:sp>
        </p:grpSp>
        <p:grpSp>
          <p:nvGrpSpPr>
            <p:cNvPr id="5352" name="Group"/>
            <p:cNvGrpSpPr/>
            <p:nvPr/>
          </p:nvGrpSpPr>
          <p:grpSpPr>
            <a:xfrm>
              <a:off x="1785273" y="0"/>
              <a:ext cx="2229894" cy="891958"/>
              <a:chOff x="0" y="0"/>
              <a:chExt cx="2229892" cy="891957"/>
            </a:xfrm>
          </p:grpSpPr>
          <p:sp>
            <p:nvSpPr>
              <p:cNvPr id="5350" name="Chevron"/>
              <p:cNvSpPr/>
              <p:nvPr/>
            </p:nvSpPr>
            <p:spPr>
              <a:xfrm>
                <a:off x="0" y="0"/>
                <a:ext cx="2229892" cy="891957"/>
              </a:xfrm>
              <a:prstGeom prst="chevron">
                <a:avLst>
                  <a:gd name="adj" fmla="val 50000"/>
                </a:avLst>
              </a:prstGeom>
              <a:solidFill>
                <a:schemeClr val="accent3"/>
              </a:solidFill>
              <a:ln w="1905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22300" hangingPunct="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 kern="0" dirty="0">
                  <a:solidFill>
                    <a:srgbClr val="FFFFFF"/>
                  </a:solidFill>
                  <a:cs typeface="Arial" panose="020B0604020202020204" pitchFamily="34" charset="0"/>
                  <a:sym typeface="Montserrat"/>
                </a:endParaRPr>
              </a:p>
            </p:txBody>
          </p:sp>
          <p:sp>
            <p:nvSpPr>
              <p:cNvPr id="5351" name="Minta szöveg"/>
              <p:cNvSpPr txBox="1"/>
              <p:nvPr/>
            </p:nvSpPr>
            <p:spPr>
              <a:xfrm>
                <a:off x="445978" y="39329"/>
                <a:ext cx="1337936" cy="81329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18669" tIns="18669" rIns="18669" bIns="1866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solidFill>
                      <a:srgbClr val="FFFFFF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defRPr>
                </a:lvl1pPr>
              </a:lstStyle>
              <a:p>
                <a:pPr hangingPunct="0"/>
                <a:r>
                  <a:rPr lang="hu-HU" b="1" kern="0" dirty="0">
                    <a:solidFill>
                      <a:prstClr val="white"/>
                    </a:solidFill>
                  </a:rPr>
                  <a:t>Értékajánlat tervezés, Business Model Canvas</a:t>
                </a:r>
              </a:p>
            </p:txBody>
          </p:sp>
        </p:grpSp>
        <p:grpSp>
          <p:nvGrpSpPr>
            <p:cNvPr id="5355" name="Group"/>
            <p:cNvGrpSpPr/>
            <p:nvPr/>
          </p:nvGrpSpPr>
          <p:grpSpPr>
            <a:xfrm>
              <a:off x="3569188" y="0"/>
              <a:ext cx="2229894" cy="891958"/>
              <a:chOff x="0" y="0"/>
              <a:chExt cx="2229892" cy="891957"/>
            </a:xfrm>
          </p:grpSpPr>
          <p:sp>
            <p:nvSpPr>
              <p:cNvPr id="5353" name="Chevron"/>
              <p:cNvSpPr/>
              <p:nvPr/>
            </p:nvSpPr>
            <p:spPr>
              <a:xfrm>
                <a:off x="0" y="0"/>
                <a:ext cx="2229892" cy="891957"/>
              </a:xfrm>
              <a:prstGeom prst="chevron">
                <a:avLst>
                  <a:gd name="adj" fmla="val 50000"/>
                </a:avLst>
              </a:prstGeom>
              <a:solidFill>
                <a:schemeClr val="accent4"/>
              </a:solidFill>
              <a:ln w="1905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22300" hangingPunct="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 kern="0" dirty="0">
                  <a:solidFill>
                    <a:srgbClr val="FFFFFF"/>
                  </a:solidFill>
                  <a:cs typeface="Arial" panose="020B0604020202020204" pitchFamily="34" charset="0"/>
                  <a:sym typeface="Montserrat"/>
                </a:endParaRPr>
              </a:p>
            </p:txBody>
          </p:sp>
          <p:sp>
            <p:nvSpPr>
              <p:cNvPr id="5354" name="Minta szöveg"/>
              <p:cNvSpPr txBox="1"/>
              <p:nvPr/>
            </p:nvSpPr>
            <p:spPr>
              <a:xfrm>
                <a:off x="445978" y="39329"/>
                <a:ext cx="1337936" cy="81329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18669" tIns="18669" rIns="18669" bIns="1866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solidFill>
                      <a:srgbClr val="FFFFFF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defRPr>
                </a:lvl1pPr>
              </a:lstStyle>
              <a:p>
                <a:pPr hangingPunct="0"/>
                <a:r>
                  <a:rPr lang="hu-HU" b="1" kern="0" dirty="0">
                    <a:solidFill>
                      <a:prstClr val="white"/>
                    </a:solidFill>
                  </a:rPr>
                  <a:t>Üzleti tervezés, pénzügyi tervezés, pitch tréning</a:t>
                </a:r>
              </a:p>
            </p:txBody>
          </p:sp>
        </p:grpSp>
        <p:grpSp>
          <p:nvGrpSpPr>
            <p:cNvPr id="5358" name="Group"/>
            <p:cNvGrpSpPr/>
            <p:nvPr/>
          </p:nvGrpSpPr>
          <p:grpSpPr>
            <a:xfrm>
              <a:off x="5353102" y="0"/>
              <a:ext cx="2229894" cy="891958"/>
              <a:chOff x="0" y="0"/>
              <a:chExt cx="2229892" cy="891957"/>
            </a:xfrm>
          </p:grpSpPr>
          <p:sp>
            <p:nvSpPr>
              <p:cNvPr id="5356" name="Chevron"/>
              <p:cNvSpPr/>
              <p:nvPr/>
            </p:nvSpPr>
            <p:spPr>
              <a:xfrm>
                <a:off x="0" y="0"/>
                <a:ext cx="2229892" cy="891957"/>
              </a:xfrm>
              <a:prstGeom prst="chevron">
                <a:avLst>
                  <a:gd name="adj" fmla="val 50000"/>
                </a:avLst>
              </a:prstGeom>
              <a:solidFill>
                <a:schemeClr val="accent5"/>
              </a:solidFill>
              <a:ln w="1905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22300" hangingPunct="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 kern="0" dirty="0">
                  <a:solidFill>
                    <a:srgbClr val="FFFFFF"/>
                  </a:solidFill>
                  <a:cs typeface="Arial" panose="020B0604020202020204" pitchFamily="34" charset="0"/>
                  <a:sym typeface="Montserrat"/>
                </a:endParaRPr>
              </a:p>
            </p:txBody>
          </p:sp>
          <p:sp>
            <p:nvSpPr>
              <p:cNvPr id="5357" name="Minta szöveg"/>
              <p:cNvSpPr txBox="1"/>
              <p:nvPr/>
            </p:nvSpPr>
            <p:spPr>
              <a:xfrm>
                <a:off x="591452" y="330178"/>
                <a:ext cx="1337936" cy="23160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18669" tIns="18669" rIns="18669" bIns="1866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solidFill>
                      <a:srgbClr val="FFFFFF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defRPr>
                </a:lvl1pPr>
              </a:lstStyle>
              <a:p>
                <a:pPr hangingPunct="0"/>
                <a:r>
                  <a:rPr lang="hu-HU" b="1" kern="0" dirty="0">
                    <a:solidFill>
                      <a:prstClr val="white"/>
                    </a:solidFill>
                  </a:rPr>
                  <a:t>Ötletgenerálás</a:t>
                </a:r>
              </a:p>
            </p:txBody>
          </p:sp>
        </p:grpSp>
        <p:grpSp>
          <p:nvGrpSpPr>
            <p:cNvPr id="5361" name="Group"/>
            <p:cNvGrpSpPr/>
            <p:nvPr/>
          </p:nvGrpSpPr>
          <p:grpSpPr>
            <a:xfrm>
              <a:off x="7137016" y="0"/>
              <a:ext cx="2229894" cy="935430"/>
              <a:chOff x="0" y="0"/>
              <a:chExt cx="2229892" cy="935429"/>
            </a:xfrm>
          </p:grpSpPr>
          <p:sp>
            <p:nvSpPr>
              <p:cNvPr id="5359" name="Chevron"/>
              <p:cNvSpPr/>
              <p:nvPr/>
            </p:nvSpPr>
            <p:spPr>
              <a:xfrm>
                <a:off x="0" y="0"/>
                <a:ext cx="2229892" cy="891957"/>
              </a:xfrm>
              <a:prstGeom prst="chevron">
                <a:avLst>
                  <a:gd name="adj" fmla="val 50000"/>
                </a:avLst>
              </a:prstGeom>
              <a:solidFill>
                <a:schemeClr val="accent6"/>
              </a:solidFill>
              <a:ln w="1905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22300" hangingPunct="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 kern="0" dirty="0">
                  <a:solidFill>
                    <a:srgbClr val="FFFFFF"/>
                  </a:solidFill>
                  <a:cs typeface="Arial" panose="020B0604020202020204" pitchFamily="34" charset="0"/>
                  <a:sym typeface="Montserrat"/>
                </a:endParaRPr>
              </a:p>
            </p:txBody>
          </p:sp>
          <p:sp>
            <p:nvSpPr>
              <p:cNvPr id="5360" name="Minta szöveg"/>
              <p:cNvSpPr txBox="1"/>
              <p:nvPr/>
            </p:nvSpPr>
            <p:spPr>
              <a:xfrm>
                <a:off x="445980" y="251911"/>
                <a:ext cx="1337936" cy="68351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18669" tIns="18669" rIns="18669" bIns="1866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solidFill>
                      <a:srgbClr val="FFFFFF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defRPr>
                </a:lvl1pPr>
              </a:lstStyle>
              <a:p>
                <a:pPr hangingPunct="0"/>
                <a:r>
                  <a:rPr lang="hu-HU" b="1" kern="0" dirty="0">
                    <a:solidFill>
                      <a:prstClr val="white"/>
                    </a:solidFill>
                  </a:rPr>
                  <a:t>Journey mapping</a:t>
                </a:r>
              </a:p>
              <a:p>
                <a:pPr hangingPunct="0"/>
                <a:endParaRPr lang="hu-HU" b="1" kern="0" dirty="0">
                  <a:solidFill>
                    <a:srgbClr val="FFC000"/>
                  </a:solidFill>
                </a:endParaRPr>
              </a:p>
            </p:txBody>
          </p:sp>
        </p:grpSp>
        <p:grpSp>
          <p:nvGrpSpPr>
            <p:cNvPr id="5364" name="Group"/>
            <p:cNvGrpSpPr/>
            <p:nvPr/>
          </p:nvGrpSpPr>
          <p:grpSpPr>
            <a:xfrm>
              <a:off x="8920931" y="0"/>
              <a:ext cx="2229894" cy="935429"/>
              <a:chOff x="0" y="0"/>
              <a:chExt cx="2229892" cy="935428"/>
            </a:xfrm>
          </p:grpSpPr>
          <p:sp>
            <p:nvSpPr>
              <p:cNvPr id="5362" name="Chevron"/>
              <p:cNvSpPr/>
              <p:nvPr/>
            </p:nvSpPr>
            <p:spPr>
              <a:xfrm>
                <a:off x="0" y="0"/>
                <a:ext cx="2229892" cy="891957"/>
              </a:xfrm>
              <a:prstGeom prst="chevron">
                <a:avLst>
                  <a:gd name="adj" fmla="val 50000"/>
                </a:avLst>
              </a:prstGeom>
              <a:solidFill>
                <a:schemeClr val="accent2"/>
              </a:solidFill>
              <a:ln w="19050" cap="flat">
                <a:solidFill>
                  <a:srgbClr val="FFFFFF"/>
                </a:solidFill>
                <a:prstDash val="solid"/>
                <a:miter lim="800000"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algn="ctr" defTabSz="622300" hangingPunct="0">
                  <a:lnSpc>
                    <a:spcPct val="90000"/>
                  </a:lnSpc>
                  <a:spcBef>
                    <a:spcPts val="700"/>
                  </a:spcBef>
                  <a:defRPr>
                    <a:solidFill>
                      <a:srgbClr val="FFFFFF"/>
                    </a:solidFill>
                  </a:defRPr>
                </a:pPr>
                <a:endParaRPr kern="0" dirty="0">
                  <a:solidFill>
                    <a:srgbClr val="FFFFFF"/>
                  </a:solidFill>
                  <a:cs typeface="Arial" panose="020B0604020202020204" pitchFamily="34" charset="0"/>
                  <a:sym typeface="Montserrat"/>
                </a:endParaRPr>
              </a:p>
            </p:txBody>
          </p:sp>
          <p:sp>
            <p:nvSpPr>
              <p:cNvPr id="5363" name="Minta szöveg"/>
              <p:cNvSpPr txBox="1"/>
              <p:nvPr/>
            </p:nvSpPr>
            <p:spPr>
              <a:xfrm>
                <a:off x="533161" y="251910"/>
                <a:ext cx="1337936" cy="683518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18669" tIns="18669" rIns="18669" bIns="18669" numCol="1" anchor="ctr">
                <a:spAutoFit/>
              </a:bodyPr>
              <a:lstStyle>
                <a:lvl1pPr algn="ctr" defTabSz="622300">
                  <a:lnSpc>
                    <a:spcPct val="90000"/>
                  </a:lnSpc>
                  <a:spcBef>
                    <a:spcPts val="500"/>
                  </a:spcBef>
                  <a:defRPr sz="1400">
                    <a:solidFill>
                      <a:srgbClr val="FFFFFF"/>
                    </a:solidFill>
                    <a:latin typeface="Montserrat SemiBold"/>
                    <a:ea typeface="Montserrat SemiBold"/>
                    <a:cs typeface="Montserrat SemiBold"/>
                    <a:sym typeface="Montserrat SemiBold"/>
                  </a:defRPr>
                </a:lvl1pPr>
              </a:lstStyle>
              <a:p>
                <a:pPr hangingPunct="0"/>
                <a:r>
                  <a:rPr lang="hu-HU" b="1" kern="0" dirty="0" smtClean="0">
                    <a:solidFill>
                      <a:prstClr val="white"/>
                    </a:solidFill>
                  </a:rPr>
                  <a:t>Prototipizálás, tesztelés</a:t>
                </a:r>
                <a:endParaRPr lang="hu-HU" b="1" kern="0" dirty="0">
                  <a:solidFill>
                    <a:prstClr val="white"/>
                  </a:solidFill>
                </a:endParaRPr>
              </a:p>
              <a:p>
                <a:pPr hangingPunct="0"/>
                <a:endParaRPr kern="0" dirty="0">
                  <a:latin typeface="Arial Black"/>
                </a:endParaRPr>
              </a:p>
            </p:txBody>
          </p:sp>
        </p:grpSp>
      </p:grpSp>
      <p:sp>
        <p:nvSpPr>
          <p:cNvPr id="8" name="Szövegdoboz 7"/>
          <p:cNvSpPr txBox="1"/>
          <p:nvPr/>
        </p:nvSpPr>
        <p:spPr>
          <a:xfrm>
            <a:off x="2703016" y="2739986"/>
            <a:ext cx="6512943" cy="20005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ctr" hangingPunct="0"/>
            <a:r>
              <a:rPr lang="hu-HU" sz="1600" kern="0" dirty="0">
                <a:solidFill>
                  <a:srgbClr val="262626"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"/>
              </a:rPr>
              <a:t>A csapatok az inkubációs program zárásként úgynevezett</a:t>
            </a:r>
          </a:p>
          <a:p>
            <a:pPr algn="ctr" hangingPunct="0"/>
            <a:r>
              <a:rPr lang="hu-HU" sz="1600" kern="0" dirty="0">
                <a:solidFill>
                  <a:srgbClr val="262626"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"/>
              </a:rPr>
              <a:t> </a:t>
            </a:r>
          </a:p>
          <a:p>
            <a:pPr algn="ctr" hangingPunct="0"/>
            <a:r>
              <a:rPr lang="hu-HU" sz="2800" b="1" kern="0" dirty="0">
                <a:solidFill>
                  <a:srgbClr val="AAB8C2">
                    <a:lumMod val="75000"/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"/>
              </a:rPr>
              <a:t>DEMO DAY</a:t>
            </a:r>
          </a:p>
          <a:p>
            <a:pPr algn="ctr" hangingPunct="0"/>
            <a:endParaRPr lang="hu-HU" sz="1600" b="1" kern="0" dirty="0">
              <a:solidFill>
                <a:srgbClr val="262626">
                  <a:alpha val="99000"/>
                </a:srgbClr>
              </a:solidFill>
              <a:ea typeface="Arial" panose="020B0604020202020204" pitchFamily="34" charset="0"/>
              <a:cs typeface="Arial" panose="020B0604020202020204" pitchFamily="34" charset="0"/>
              <a:sym typeface="Montserrat"/>
            </a:endParaRPr>
          </a:p>
          <a:p>
            <a:pPr algn="ctr" hangingPunct="0"/>
            <a:r>
              <a:rPr lang="hu-HU" sz="1600" kern="0" dirty="0">
                <a:solidFill>
                  <a:srgbClr val="262626"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"/>
              </a:rPr>
              <a:t>keretein belül prezentálják (pitch) megoldásukat.</a:t>
            </a:r>
          </a:p>
          <a:p>
            <a:pPr hangingPunct="0"/>
            <a:endParaRPr lang="hu-HU" sz="1600" kern="0" dirty="0">
              <a:solidFill>
                <a:srgbClr val="262626">
                  <a:alpha val="99000"/>
                </a:srgbClr>
              </a:solidFill>
              <a:ea typeface="Arial" panose="020B0604020202020204" pitchFamily="34" charset="0"/>
              <a:cs typeface="Arial" panose="020B0604020202020204" pitchFamily="34" charset="0"/>
              <a:sym typeface="Montserrat"/>
            </a:endParaRPr>
          </a:p>
          <a:p>
            <a:pPr hangingPunct="0"/>
            <a:endParaRPr lang="hu-HU" sz="1600" kern="0" dirty="0">
              <a:solidFill>
                <a:srgbClr val="262626">
                  <a:alpha val="99000"/>
                </a:srgbClr>
              </a:solidFill>
              <a:ea typeface="Arial" panose="020B0604020202020204" pitchFamily="34" charset="0"/>
              <a:cs typeface="Arial" panose="020B0604020202020204" pitchFamily="34" charset="0"/>
              <a:sym typeface="Montserrat"/>
            </a:endParaRPr>
          </a:p>
        </p:txBody>
      </p:sp>
      <p:sp>
        <p:nvSpPr>
          <p:cNvPr id="30" name="Szövegdoboz 29"/>
          <p:cNvSpPr txBox="1"/>
          <p:nvPr/>
        </p:nvSpPr>
        <p:spPr>
          <a:xfrm>
            <a:off x="497527" y="4599338"/>
            <a:ext cx="43697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hu-HU" sz="1600" b="1" kern="0" dirty="0">
                <a:solidFill>
                  <a:srgbClr val="AAB8C2">
                    <a:lumMod val="75000"/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 Black"/>
              </a:rPr>
              <a:t>MÓDSZERTAN</a:t>
            </a:r>
          </a:p>
          <a:p>
            <a:pPr algn="ctr" hangingPunct="0"/>
            <a:endParaRPr lang="hu-HU" sz="1600" kern="0" dirty="0">
              <a:solidFill>
                <a:srgbClr val="262626">
                  <a:alpha val="99000"/>
                </a:srgbClr>
              </a:solidFill>
              <a:ea typeface="Arial" panose="020B0604020202020204" pitchFamily="34" charset="0"/>
              <a:cs typeface="Arial" panose="020B0604020202020204" pitchFamily="34" charset="0"/>
              <a:sym typeface="Montserrat"/>
            </a:endParaRPr>
          </a:p>
          <a:p>
            <a:pPr marL="285750" indent="-285750" hangingPunct="0">
              <a:buClr>
                <a:srgbClr val="AAB8C2">
                  <a:lumMod val="75000"/>
                </a:srgbClr>
              </a:buClr>
              <a:buFont typeface="Wingdings" panose="05000000000000000000" pitchFamily="2" charset="2"/>
              <a:buChar char="§"/>
            </a:pPr>
            <a:r>
              <a:rPr lang="hu-HU" sz="1600" kern="0" dirty="0">
                <a:solidFill>
                  <a:srgbClr val="262626"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"/>
              </a:rPr>
              <a:t>Design Thinking</a:t>
            </a:r>
          </a:p>
          <a:p>
            <a:pPr marL="285750" indent="-285750" hangingPunct="0">
              <a:buClr>
                <a:srgbClr val="AAB8C2">
                  <a:lumMod val="75000"/>
                </a:srgbClr>
              </a:buClr>
              <a:buFont typeface="Wingdings" panose="05000000000000000000" pitchFamily="2" charset="2"/>
              <a:buChar char="§"/>
            </a:pPr>
            <a:r>
              <a:rPr lang="hu-HU" sz="1600" kern="0" dirty="0">
                <a:solidFill>
                  <a:srgbClr val="262626"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"/>
              </a:rPr>
              <a:t>Üzleti és pénzügyi tervezés</a:t>
            </a:r>
          </a:p>
          <a:p>
            <a:pPr marL="285750" indent="-285750" hangingPunct="0">
              <a:buClr>
                <a:srgbClr val="AAB8C2">
                  <a:lumMod val="75000"/>
                </a:srgbClr>
              </a:buClr>
              <a:buFont typeface="Wingdings" panose="05000000000000000000" pitchFamily="2" charset="2"/>
              <a:buChar char="§"/>
            </a:pPr>
            <a:r>
              <a:rPr lang="hu-HU" sz="1600" kern="0" dirty="0">
                <a:solidFill>
                  <a:srgbClr val="262626"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"/>
              </a:rPr>
              <a:t>Átfogó vállalkozói ismeretek elsajátítása</a:t>
            </a:r>
          </a:p>
          <a:p>
            <a:pPr marL="285750" indent="-285750" hangingPunct="0">
              <a:buClr>
                <a:srgbClr val="AAB8C2">
                  <a:lumMod val="75000"/>
                </a:srgbClr>
              </a:buClr>
              <a:buFont typeface="Wingdings" panose="05000000000000000000" pitchFamily="2" charset="2"/>
              <a:buChar char="§"/>
            </a:pPr>
            <a:r>
              <a:rPr lang="hu-HU" sz="1600" kern="0" dirty="0">
                <a:solidFill>
                  <a:srgbClr val="262626"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"/>
              </a:rPr>
              <a:t>Csapatra szabott pitch tréning</a:t>
            </a:r>
          </a:p>
        </p:txBody>
      </p:sp>
      <p:sp>
        <p:nvSpPr>
          <p:cNvPr id="31" name="Szövegdoboz 30"/>
          <p:cNvSpPr txBox="1"/>
          <p:nvPr/>
        </p:nvSpPr>
        <p:spPr>
          <a:xfrm>
            <a:off x="7755615" y="4599338"/>
            <a:ext cx="35417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hu-HU" sz="1600" b="1" kern="0" dirty="0">
                <a:solidFill>
                  <a:srgbClr val="AAB8C2">
                    <a:lumMod val="75000"/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"/>
              </a:rPr>
              <a:t>HOGYAN?</a:t>
            </a:r>
          </a:p>
          <a:p>
            <a:pPr marL="285750" indent="-285750" hangingPunct="0">
              <a:buFontTx/>
              <a:buChar char="-"/>
            </a:pPr>
            <a:endParaRPr lang="hu-HU" sz="1400" kern="0" dirty="0">
              <a:solidFill>
                <a:srgbClr val="FF0000"/>
              </a:solidFill>
              <a:latin typeface="Montserrat"/>
              <a:sym typeface="Montserrat"/>
            </a:endParaRPr>
          </a:p>
          <a:p>
            <a:pPr marL="285750" indent="-285750" hangingPunct="0">
              <a:buClr>
                <a:srgbClr val="AAB8C2">
                  <a:lumMod val="75000"/>
                </a:srgbClr>
              </a:buClr>
              <a:buFont typeface="Wingdings" panose="05000000000000000000" pitchFamily="2" charset="2"/>
              <a:buChar char="§"/>
            </a:pPr>
            <a:r>
              <a:rPr lang="hu-HU" sz="1600" kern="0" dirty="0">
                <a:solidFill>
                  <a:srgbClr val="262626"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"/>
              </a:rPr>
              <a:t>Gyakorlatorientált képzés</a:t>
            </a:r>
          </a:p>
          <a:p>
            <a:pPr marL="285750" indent="-285750" hangingPunct="0">
              <a:buClr>
                <a:srgbClr val="AAB8C2">
                  <a:lumMod val="75000"/>
                </a:srgbClr>
              </a:buClr>
              <a:buFont typeface="Wingdings" panose="05000000000000000000" pitchFamily="2" charset="2"/>
              <a:buChar char="§"/>
            </a:pPr>
            <a:r>
              <a:rPr lang="hu-HU" sz="1600" kern="0" dirty="0">
                <a:solidFill>
                  <a:srgbClr val="262626"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"/>
              </a:rPr>
              <a:t>1on1 mentorálás</a:t>
            </a:r>
          </a:p>
          <a:p>
            <a:pPr marL="285750" indent="-285750" hangingPunct="0">
              <a:buClr>
                <a:srgbClr val="AAB8C2">
                  <a:lumMod val="75000"/>
                </a:srgbClr>
              </a:buClr>
              <a:buFont typeface="Wingdings" panose="05000000000000000000" pitchFamily="2" charset="2"/>
              <a:buChar char="§"/>
            </a:pPr>
            <a:r>
              <a:rPr lang="hu-HU" sz="1600" kern="0" dirty="0">
                <a:solidFill>
                  <a:srgbClr val="262626">
                    <a:alpha val="99000"/>
                  </a:srgbClr>
                </a:solidFill>
                <a:ea typeface="Arial" panose="020B0604020202020204" pitchFamily="34" charset="0"/>
                <a:cs typeface="Arial" panose="020B0604020202020204" pitchFamily="34" charset="0"/>
                <a:sym typeface="Montserrat"/>
              </a:rPr>
              <a:t>Személyre szabott támogatás</a:t>
            </a:r>
            <a:endParaRPr lang="hu-HU" sz="1400" kern="0" dirty="0">
              <a:solidFill>
                <a:srgbClr val="FF0000"/>
              </a:solidFill>
              <a:latin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9911793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1300604" y="224287"/>
            <a:ext cx="756685" cy="51020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687" y="6270654"/>
            <a:ext cx="1774602" cy="423444"/>
          </a:xfrm>
          <a:prstGeom prst="rect">
            <a:avLst/>
          </a:prstGeom>
        </p:spPr>
      </p:pic>
      <p:sp>
        <p:nvSpPr>
          <p:cNvPr id="18" name="Cím 7"/>
          <p:cNvSpPr txBox="1">
            <a:spLocks/>
          </p:cNvSpPr>
          <p:nvPr/>
        </p:nvSpPr>
        <p:spPr>
          <a:xfrm>
            <a:off x="497526" y="374128"/>
            <a:ext cx="11079123" cy="3603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t">
            <a:noAutofit/>
          </a:bodyPr>
          <a:lstStyle>
            <a:lvl1pPr marL="0" marR="0" indent="0" algn="l" defTabSz="868680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375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+mj-lt"/>
                <a:ea typeface="Montserrat Black"/>
                <a:cs typeface="Montserrat Black"/>
                <a:sym typeface="Montserrat Black"/>
              </a:defRPr>
            </a:lvl1pPr>
            <a:lvl2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2pPr>
            <a:lvl3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3pPr>
            <a:lvl4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4pPr>
            <a:lvl5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5pPr>
            <a:lvl6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6pPr>
            <a:lvl7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7pPr>
            <a:lvl8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8pPr>
            <a:lvl9pPr marL="0" marR="0" indent="0" algn="l" defTabSz="914400" rtl="0" latinLnBrk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1" i="0" u="none" strike="noStrike" cap="all" spc="0" baseline="0">
                <a:ln>
                  <a:noFill/>
                </a:ln>
                <a:solidFill>
                  <a:schemeClr val="accent4"/>
                </a:solidFill>
                <a:uFillTx/>
                <a:latin typeface="Montserrat Black"/>
                <a:ea typeface="Montserrat Black"/>
                <a:cs typeface="Montserrat Black"/>
                <a:sym typeface="Montserrat Black"/>
              </a:defRPr>
            </a:lvl9pPr>
          </a:lstStyle>
          <a:p>
            <a:pPr marL="0" marR="0" lvl="0" indent="0" algn="l" defTabSz="86868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2380" b="1" i="0" u="none" strike="noStrike" kern="0" cap="all" spc="0" normalizeH="0" baseline="0" noProof="0" dirty="0" smtClean="0">
                <a:ln>
                  <a:noFill/>
                </a:ln>
                <a:solidFill>
                  <a:srgbClr val="C7C8CA"/>
                </a:solidFill>
                <a:effectLst/>
                <a:uLnTx/>
                <a:uFillTx/>
                <a:latin typeface="Arial Black"/>
                <a:sym typeface="Montserrat Black"/>
              </a:rPr>
              <a:t>HOL JELENTKEZHETEK?</a:t>
            </a:r>
            <a:r>
              <a:rPr kumimoji="0" lang="hu-HU" sz="2380" b="1" i="0" u="none" strike="noStrike" kern="0" cap="all" spc="0" normalizeH="0" noProof="0" dirty="0" smtClean="0">
                <a:ln>
                  <a:noFill/>
                </a:ln>
                <a:solidFill>
                  <a:srgbClr val="C7C8CA"/>
                </a:solidFill>
                <a:effectLst/>
                <a:uLnTx/>
                <a:uFillTx/>
                <a:latin typeface="Arial Black"/>
                <a:sym typeface="Montserrat Black"/>
              </a:rPr>
              <a:t> KIHEZ FORDULHATOK KÉRDÉSEIMMEL?</a:t>
            </a:r>
            <a:endParaRPr kumimoji="0" lang="hu-HU" sz="2380" b="1" i="0" u="none" strike="noStrike" kern="0" cap="all" spc="0" normalizeH="0" baseline="0" noProof="0" dirty="0">
              <a:ln>
                <a:noFill/>
              </a:ln>
              <a:solidFill>
                <a:srgbClr val="C7C8CA"/>
              </a:solidFill>
              <a:effectLst/>
              <a:uLnTx/>
              <a:uFillTx/>
              <a:latin typeface="Arial Black"/>
              <a:sym typeface="Montserrat Black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603849" y="2044460"/>
            <a:ext cx="1107509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Regisztrációval, részvétellel, a programmal és mentorálással kapcsolatban </a:t>
            </a:r>
          </a:p>
          <a:p>
            <a:pPr algn="ctr"/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keresd bizalommal:</a:t>
            </a:r>
          </a:p>
          <a:p>
            <a:pPr algn="ctr"/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Technológia – és Tudástranszfer Igazgatóságon </a:t>
            </a:r>
          </a:p>
          <a:p>
            <a:pPr algn="ctr"/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Editet és Zsuzsát!</a:t>
            </a:r>
          </a:p>
          <a:p>
            <a:pPr algn="ctr"/>
            <a:endParaRPr lang="hu-H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Lukács Edit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edit.lukacs@uni-miskolc.hu</a:t>
            </a:r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Lantos Zsuzsa </a:t>
            </a:r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zsuzsa.lantos@uni-miskolc.hu</a:t>
            </a:r>
            <a:endParaRPr lang="hu-HU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hu-H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E/7. épület 504. iroda</a:t>
            </a:r>
          </a:p>
          <a:p>
            <a:endParaRPr lang="hu-H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Kép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694" y="2044460"/>
            <a:ext cx="510396" cy="51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00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11274725" y="232913"/>
            <a:ext cx="715992" cy="4830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2268747" y="1632105"/>
            <a:ext cx="7573993" cy="313624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4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Köszönöm a figyelmet!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hu-HU" sz="4800" b="1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 kérdésetek</a:t>
            </a:r>
            <a:r>
              <a:rPr lang="hu-HU" sz="48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hu-HU" sz="4800" b="1" dirty="0" smtClean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90000"/>
              </a:lnSpc>
              <a:spcBef>
                <a:spcPts val="1000"/>
              </a:spcBef>
            </a:pPr>
            <a:endParaRPr lang="hu-HU" sz="48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2687" y="6270654"/>
            <a:ext cx="1774602" cy="423444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3606" y="3466855"/>
            <a:ext cx="526533" cy="526533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4367520" y="3545456"/>
            <a:ext cx="5236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err="1" smtClean="0"/>
              <a:t>gerencserd</a:t>
            </a:r>
            <a:r>
              <a:rPr lang="hu-HU" dirty="0" smtClean="0"/>
              <a:t>@</a:t>
            </a:r>
            <a:r>
              <a:rPr lang="hu-HU" dirty="0" err="1" smtClean="0"/>
              <a:t>smartfuturelab.hu</a:t>
            </a:r>
            <a:endParaRPr lang="hu-HU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77638" y="6179905"/>
            <a:ext cx="1899879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hu-HU" sz="1100" b="1" i="0" u="none" strike="noStrike" cap="none" normalizeH="0" baseline="0" dirty="0" err="1" smtClean="0">
                <a:ln>
                  <a:noFill/>
                </a:ln>
                <a:solidFill>
                  <a:srgbClr val="3B38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Gerencs</a:t>
            </a:r>
            <a:r>
              <a:rPr lang="hu-HU" altLang="hu-HU" sz="1100" b="1" dirty="0">
                <a:solidFill>
                  <a:srgbClr val="3B383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é</a:t>
            </a:r>
            <a:r>
              <a:rPr kumimoji="0" lang="en-GB" altLang="hu-HU" sz="1100" b="1" i="0" u="none" strike="noStrike" cap="none" normalizeH="0" baseline="0" dirty="0" smtClean="0">
                <a:ln>
                  <a:noFill/>
                </a:ln>
                <a:solidFill>
                  <a:srgbClr val="3B38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 Dorka</a:t>
            </a:r>
            <a:endParaRPr kumimoji="0" lang="hu-HU" altLang="hu-H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hu-HU" sz="1000" b="0" i="0" u="none" strike="noStrike" cap="none" normalizeH="0" baseline="0" dirty="0" smtClean="0">
                <a:ln>
                  <a:noFill/>
                </a:ln>
                <a:solidFill>
                  <a:srgbClr val="3B3838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innovációs és startup szakértő</a:t>
            </a:r>
            <a:endParaRPr kumimoji="0" lang="hu-HU" altLang="hu-H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hu-HU" sz="10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Mobil: +36 20 4468895</a:t>
            </a:r>
            <a:endParaRPr kumimoji="0" lang="hu-HU" altLang="hu-H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altLang="hu-H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7397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1659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19 Info light">
      <a:dk1>
        <a:srgbClr val="414042"/>
      </a:dk1>
      <a:lt1>
        <a:sysClr val="window" lastClr="FFFFFF"/>
      </a:lt1>
      <a:dk2>
        <a:srgbClr val="58595B"/>
      </a:dk2>
      <a:lt2>
        <a:srgbClr val="FFFFFF"/>
      </a:lt2>
      <a:accent1>
        <a:srgbClr val="557F8C"/>
      </a:accent1>
      <a:accent2>
        <a:srgbClr val="303841"/>
      </a:accent2>
      <a:accent3>
        <a:srgbClr val="00ADB5"/>
      </a:accent3>
      <a:accent4>
        <a:srgbClr val="666F85"/>
      </a:accent4>
      <a:accent5>
        <a:srgbClr val="7C7E80"/>
      </a:accent5>
      <a:accent6>
        <a:srgbClr val="7D80B5"/>
      </a:accent6>
      <a:hlink>
        <a:srgbClr val="F33B48"/>
      </a:hlink>
      <a:folHlink>
        <a:srgbClr val="FFC000"/>
      </a:folHlink>
    </a:clrScheme>
    <a:fontScheme name="Другая 1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ÉPES CÍMDIÁK V2">
  <a:themeElements>
    <a:clrScheme name="Custom 1">
      <a:dk1>
        <a:srgbClr val="1C2B39"/>
      </a:dk1>
      <a:lt1>
        <a:sysClr val="window" lastClr="FFFFFF"/>
      </a:lt1>
      <a:dk2>
        <a:srgbClr val="007760"/>
      </a:dk2>
      <a:lt2>
        <a:srgbClr val="00A766"/>
      </a:lt2>
      <a:accent1>
        <a:srgbClr val="66C0AE"/>
      </a:accent1>
      <a:accent2>
        <a:srgbClr val="A8D4B3"/>
      </a:accent2>
      <a:accent3>
        <a:srgbClr val="636466"/>
      </a:accent3>
      <a:accent4>
        <a:srgbClr val="C7C8CA"/>
      </a:accent4>
      <a:accent5>
        <a:srgbClr val="E8A223"/>
      </a:accent5>
      <a:accent6>
        <a:srgbClr val="AAB8C2"/>
      </a:accent6>
      <a:hlink>
        <a:srgbClr val="5C2D91"/>
      </a:hlink>
      <a:folHlink>
        <a:srgbClr val="ED6D23"/>
      </a:folHlink>
    </a:clrScheme>
    <a:fontScheme name="2. egyéni séma">
      <a:majorFont>
        <a:latin typeface="Arial Black"/>
        <a:ea typeface="Calibri"/>
        <a:cs typeface="Calibri"/>
      </a:majorFont>
      <a:minorFont>
        <a:latin typeface="Arial"/>
        <a:ea typeface="Helvetica"/>
        <a:cs typeface="Helvetica"/>
      </a:minorFont>
    </a:fontScheme>
    <a:fmtScheme name="CÍMDIÁK V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Montserrat"/>
            <a:ea typeface="Montserrat"/>
            <a:cs typeface="Montserrat"/>
            <a:sym typeface="Montserra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Montserrat"/>
            <a:ea typeface="Montserrat"/>
            <a:cs typeface="Montserrat"/>
            <a:sym typeface="Montserra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1437</TotalTime>
  <Words>402</Words>
  <Application>Microsoft Office PowerPoint</Application>
  <PresentationFormat>Szélesvásznú</PresentationFormat>
  <Paragraphs>84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14</vt:i4>
      </vt:variant>
      <vt:variant>
        <vt:lpstr>Téma</vt:lpstr>
      </vt:variant>
      <vt:variant>
        <vt:i4>3</vt:i4>
      </vt:variant>
      <vt:variant>
        <vt:lpstr>Diacímek</vt:lpstr>
      </vt:variant>
      <vt:variant>
        <vt:i4>7</vt:i4>
      </vt:variant>
    </vt:vector>
  </HeadingPairs>
  <TitlesOfParts>
    <vt:vector size="24" baseType="lpstr">
      <vt:lpstr>Arial</vt:lpstr>
      <vt:lpstr>Arial Black</vt:lpstr>
      <vt:lpstr>Calibri</vt:lpstr>
      <vt:lpstr>Calibri Light</vt:lpstr>
      <vt:lpstr>Helvetica</vt:lpstr>
      <vt:lpstr>Lato Light</vt:lpstr>
      <vt:lpstr>Montserrat</vt:lpstr>
      <vt:lpstr>Montserrat Black</vt:lpstr>
      <vt:lpstr>Montserrat Bold</vt:lpstr>
      <vt:lpstr>Montserrat ExtraBold</vt:lpstr>
      <vt:lpstr>Montserrat SemiBold</vt:lpstr>
      <vt:lpstr>Open Sans</vt:lpstr>
      <vt:lpstr>Times New Roman</vt:lpstr>
      <vt:lpstr>Wingdings</vt:lpstr>
      <vt:lpstr>Office-téma</vt:lpstr>
      <vt:lpstr>Office Theme</vt:lpstr>
      <vt:lpstr>KÉPES CÍMDIÁK V2</vt:lpstr>
      <vt:lpstr>ÉPÍTS TE IS STARTUPOT!</vt:lpstr>
      <vt:lpstr>PowerPoint-bemutató</vt:lpstr>
      <vt:lpstr>PowerPoint-bemutató</vt:lpstr>
      <vt:lpstr>PowerPoint-bemutató</vt:lpstr>
      <vt:lpstr>inkubációs program</vt:lpstr>
      <vt:lpstr>PowerPoint-bemutató</vt:lpstr>
      <vt:lpstr>PowerPoint-bemutató</vt:lpstr>
    </vt:vector>
  </TitlesOfParts>
  <Company>MVM Informatika Zrt.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Építs te is startupot!</dc:title>
  <dc:creator>Gerencsér Dorottya</dc:creator>
  <cp:lastModifiedBy>gkdh5</cp:lastModifiedBy>
  <cp:revision>18</cp:revision>
  <dcterms:created xsi:type="dcterms:W3CDTF">2021-09-23T08:14:23Z</dcterms:created>
  <dcterms:modified xsi:type="dcterms:W3CDTF">2021-10-08T09:53:35Z</dcterms:modified>
</cp:coreProperties>
</file>